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wdp" ContentType="image/vnd.ms-photo"/>
  <Default Extension="mp4" ContentType="video/mp4"/>
  <Default Extension="mp3" ContentType="audio/mpeg"/>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2-->
<p:presentation xmlns:r="http://schemas.openxmlformats.org/officeDocument/2006/relationships" xmlns:a="http://schemas.openxmlformats.org/drawingml/2006/main" xmlns:p="http://schemas.openxmlformats.org/presentationml/2006/main" saveSubsetFonts="1">
  <p:sldMasterIdLst>
    <p:sldMasterId id="2147483648" r:id="rId1"/>
  </p:sldMasterIdLst>
  <p:sldIdLst>
    <p:sldId id="256" r:id="rId2"/>
    <p:sldId id="257" r:id="rId3"/>
    <p:sldId id="258" r:id="rId4"/>
    <p:sldId id="268" r:id="rId5"/>
    <p:sldId id="259" r:id="rId6"/>
    <p:sldId id="260" r:id="rId7"/>
    <p:sldId id="267" r:id="rId8"/>
    <p:sldId id="266" r:id="rId9"/>
    <p:sldId id="269" r:id="rId10"/>
    <p:sldId id="261" r:id="rId11"/>
    <p:sldId id="264" r:id="rId12"/>
    <p:sldId id="265" r:id="rId13"/>
  </p:sldIdLst>
  <p:sldSz cx="12192000" cy="6858000"/>
  <p:notesSz cx="6858000" cy="9144000"/>
  <p:custDataLst>
    <p:tags r:id="rId14"/>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ECFA"/>
    <a:srgbClr val="F6F6F6"/>
    <a:srgbClr val="EDD9F5"/>
    <a:srgbClr val="FFFFFF"/>
    <a:srgbClr val="FDFC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75" autoAdjust="0"/>
    <p:restoredTop sz="94660"/>
  </p:normalViewPr>
  <p:slideViewPr>
    <p:cSldViewPr snapToGrid="0">
      <p:cViewPr varScale="1">
        <p:scale>
          <a:sx n="108" d="100"/>
          <a:sy n="108" d="100"/>
        </p:scale>
        <p:origin x="924" y="84"/>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9.xml" /><Relationship Id="rId11" Type="http://schemas.openxmlformats.org/officeDocument/2006/relationships/slide" Target="slides/slide10.xml" /><Relationship Id="rId12" Type="http://schemas.openxmlformats.org/officeDocument/2006/relationships/slide" Target="slides/slide11.xml" /><Relationship Id="rId13" Type="http://schemas.openxmlformats.org/officeDocument/2006/relationships/slide" Target="slides/slide12.xml" /><Relationship Id="rId14" Type="http://schemas.openxmlformats.org/officeDocument/2006/relationships/tags" Target="tags/tag43.xml" /><Relationship Id="rId15" Type="http://schemas.openxmlformats.org/officeDocument/2006/relationships/presProps" Target="presProps.xml" /><Relationship Id="rId16" Type="http://schemas.openxmlformats.org/officeDocument/2006/relationships/viewProps" Target="viewProps.xml" /><Relationship Id="rId17" Type="http://schemas.openxmlformats.org/officeDocument/2006/relationships/theme" Target="theme/theme1.xml" /><Relationship Id="rId18" Type="http://schemas.openxmlformats.org/officeDocument/2006/relationships/tableStyles" Target="tableStyles.xml" /><Relationship Id="rId2" Type="http://schemas.openxmlformats.org/officeDocument/2006/relationships/slide" Target="slides/slide1.xml" /><Relationship Id="rId3" Type="http://schemas.openxmlformats.org/officeDocument/2006/relationships/slide" Target="slides/slide2.xml" /><Relationship Id="rId4" Type="http://schemas.openxmlformats.org/officeDocument/2006/relationships/slide" Target="slides/slide3.xml" /><Relationship Id="rId5" Type="http://schemas.openxmlformats.org/officeDocument/2006/relationships/slide" Target="slides/slide4.xml" /><Relationship Id="rId6" Type="http://schemas.openxmlformats.org/officeDocument/2006/relationships/slide" Target="slides/slide5.xml" /><Relationship Id="rId7" Type="http://schemas.openxmlformats.org/officeDocument/2006/relationships/slide" Target="slides/slide6.xml" /><Relationship Id="rId8" Type="http://schemas.openxmlformats.org/officeDocument/2006/relationships/slide" Target="slides/slide7.xml" /><Relationship Id="rId9" Type="http://schemas.openxmlformats.org/officeDocument/2006/relationships/slide" Target="slides/slide8.xml" /></Relationship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 preserve="1">
  <p:cSld name="Титульный слайд">
    <p:spTree>
      <p:nvGrpSpPr>
        <p:cNvPr id="1" name=""/>
        <p:cNvGrpSpPr/>
        <p:nvPr/>
      </p:nvGrpSpPr>
      <p:grpSpPr>
        <a:xfrm>
          <a:off x="0" y="0"/>
          <a: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DE7DDDE-1EB9-4B14-9C03-2DB4986643F6}" type="datetimeFigureOut">
              <a:rPr lang="ru-RU" smtClean="0"/>
              <a:t>29.10.2024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53B1F9-7736-439C-8DD6-2772A1FD100B}" type="slidenum">
              <a:rPr lang="ru-RU" smtClean="0"/>
              <a:t>‹#›</a:t>
            </a:fld>
            <a:endParaRPr lang="ru-RU"/>
          </a:p>
        </p:txBody>
      </p:sp>
    </p:spTree>
    <p:extLst>
      <p:ext uri="{BB962C8B-B14F-4D97-AF65-F5344CB8AC3E}">
        <p14:creationId xmlns:p14="http://schemas.microsoft.com/office/powerpoint/2010/main" val="3507158892"/>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Заголовок и объект">
    <p:spTree>
      <p:nvGrpSpPr>
        <p:cNvPr id="1" name=""/>
        <p:cNvGrpSpPr/>
        <p:nvPr/>
      </p:nvGrpSpPr>
      <p:grpSpPr>
        <a:xfrm>
          <a:off x="0" y="0"/>
          <a: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DE7DDDE-1EB9-4B14-9C03-2DB4986643F6}" type="datetimeFigureOut">
              <a:rPr lang="ru-RU" smtClean="0"/>
              <a:t>29.10.2024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53B1F9-7736-439C-8DD6-2772A1FD100B}" type="slidenum">
              <a:rPr lang="ru-RU" smtClean="0"/>
              <a:t>‹#›</a:t>
            </a:fld>
            <a:endParaRPr lang="ru-RU"/>
          </a:p>
        </p:txBody>
      </p:sp>
    </p:spTree>
    <p:extLst>
      <p:ext uri="{BB962C8B-B14F-4D97-AF65-F5344CB8AC3E}">
        <p14:creationId xmlns:p14="http://schemas.microsoft.com/office/powerpoint/2010/main" val="1424778148"/>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7DDDE-1EB9-4B14-9C03-2DB4986643F6}" type="datetimeFigureOut">
              <a:rPr lang="ru-RU" smtClean="0"/>
              <a:t>29.10.2024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3B1F9-7736-439C-8DD6-2772A1FD100B}" type="slidenum">
              <a:rPr lang="ru-RU" smtClean="0"/>
              <a:t>‹#›</a:t>
            </a:fld>
            <a:endParaRPr lang="ru-RU"/>
          </a:p>
        </p:txBody>
      </p:sp>
    </p:spTree>
    <p:extLst>
      <p:ext uri="{BB962C8B-B14F-4D97-AF65-F5344CB8AC3E}">
        <p14:creationId xmlns:p14="http://schemas.microsoft.com/office/powerpoint/2010/main" val="415081518"/>
      </p:ext>
    </p:extLst>
  </p:cSld>
  <p:clrMap bg1="lt1" tx1="dk1" bg2="lt2" tx2="dk2" accent1="accent1" accent2="accent2" accent3="accent3" accent4="accent4" accent5="accent5" accent6="accent6" hlink="hlink" folHlink="folHlink"/>
  <p:sldLayoutIdLst>
    <p:sldLayoutId id="2147483649" r:id="rId1"/>
    <p:sldLayoutId id="2147483650" r:id="rId2"/>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9.jpeg" /><Relationship Id="rId11" Type="http://schemas.openxmlformats.org/officeDocument/2006/relationships/image" Target="../media/image10.png" /><Relationship Id="rId12" Type="http://schemas.openxmlformats.org/officeDocument/2006/relationships/image" Target="../media/image11.png" /><Relationship Id="rId2" Type="http://schemas.openxmlformats.org/officeDocument/2006/relationships/image" Target="../media/image1.png" /><Relationship Id="rId3" Type="http://schemas.openxmlformats.org/officeDocument/2006/relationships/image" Target="../media/image2.png" /><Relationship Id="rId4" Type="http://schemas.microsoft.com/office/2007/relationships/hdphoto" Target="../media/image3.wdp" /><Relationship Id="rId5" Type="http://schemas.openxmlformats.org/officeDocument/2006/relationships/image" Target="../media/image4.png" /><Relationship Id="rId6" Type="http://schemas.openxmlformats.org/officeDocument/2006/relationships/image" Target="../media/image5.png" /><Relationship Id="rId7" Type="http://schemas.openxmlformats.org/officeDocument/2006/relationships/image" Target="../media/image6.png" /><Relationship Id="rId8" Type="http://schemas.openxmlformats.org/officeDocument/2006/relationships/image" Target="../media/image7.png" /><Relationship Id="rId9" Type="http://schemas.microsoft.com/office/2007/relationships/hdphoto" Target="../media/image8.wdp"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0.xml" /><Relationship Id="rId11" Type="http://schemas.openxmlformats.org/officeDocument/2006/relationships/image" Target="../media/image51.jpeg" /><Relationship Id="rId12" Type="http://schemas.openxmlformats.org/officeDocument/2006/relationships/tags" Target="../tags/tag21.xml" /><Relationship Id="rId13" Type="http://schemas.openxmlformats.org/officeDocument/2006/relationships/tags" Target="../tags/tag22.xml" /><Relationship Id="rId14" Type="http://schemas.openxmlformats.org/officeDocument/2006/relationships/image" Target="../media/image52.jpeg" /><Relationship Id="rId15" Type="http://schemas.openxmlformats.org/officeDocument/2006/relationships/tags" Target="../tags/tag23.xml" /><Relationship Id="rId16" Type="http://schemas.openxmlformats.org/officeDocument/2006/relationships/image" Target="../media/image53.jpeg" /><Relationship Id="rId17" Type="http://schemas.openxmlformats.org/officeDocument/2006/relationships/tags" Target="../tags/tag24.xml" /><Relationship Id="rId18" Type="http://schemas.openxmlformats.org/officeDocument/2006/relationships/image" Target="../media/image54.jpeg" /><Relationship Id="rId19" Type="http://schemas.openxmlformats.org/officeDocument/2006/relationships/tags" Target="../tags/tag25.xml" /><Relationship Id="rId2" Type="http://schemas.openxmlformats.org/officeDocument/2006/relationships/tags" Target="../tags/tag16.xml" /><Relationship Id="rId20" Type="http://schemas.openxmlformats.org/officeDocument/2006/relationships/image" Target="../media/image55.png" /><Relationship Id="rId21" Type="http://schemas.openxmlformats.org/officeDocument/2006/relationships/tags" Target="../tags/tag26.xml" /><Relationship Id="rId3" Type="http://schemas.openxmlformats.org/officeDocument/2006/relationships/image" Target="../media/image12.jpeg" /><Relationship Id="rId4" Type="http://schemas.openxmlformats.org/officeDocument/2006/relationships/tags" Target="../tags/tag17.xml" /><Relationship Id="rId5" Type="http://schemas.openxmlformats.org/officeDocument/2006/relationships/tags" Target="../tags/tag18.xml" /><Relationship Id="rId6" Type="http://schemas.openxmlformats.org/officeDocument/2006/relationships/hyperlink" Target="https://suno.com/create" TargetMode="External" /><Relationship Id="rId7" Type="http://schemas.openxmlformats.org/officeDocument/2006/relationships/image" Target="../media/image49.jpeg" /><Relationship Id="rId8" Type="http://schemas.openxmlformats.org/officeDocument/2006/relationships/tags" Target="../tags/tag19.xml" /><Relationship Id="rId9" Type="http://schemas.openxmlformats.org/officeDocument/2006/relationships/image" Target="../media/image50.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2.xml" /><Relationship Id="rId11" Type="http://schemas.openxmlformats.org/officeDocument/2006/relationships/image" Target="../media/image58.jpeg" /><Relationship Id="rId12" Type="http://schemas.openxmlformats.org/officeDocument/2006/relationships/tags" Target="../tags/tag33.xml" /><Relationship Id="rId13" Type="http://schemas.openxmlformats.org/officeDocument/2006/relationships/image" Target="../media/image59.jpeg" /><Relationship Id="rId14" Type="http://schemas.openxmlformats.org/officeDocument/2006/relationships/tags" Target="../tags/tag34.xml" /><Relationship Id="rId15" Type="http://schemas.openxmlformats.org/officeDocument/2006/relationships/image" Target="../media/image60.png" /><Relationship Id="rId16" Type="http://schemas.openxmlformats.org/officeDocument/2006/relationships/tags" Target="../tags/tag35.xml" /><Relationship Id="rId2" Type="http://schemas.openxmlformats.org/officeDocument/2006/relationships/tags" Target="../tags/tag27.xml" /><Relationship Id="rId3" Type="http://schemas.openxmlformats.org/officeDocument/2006/relationships/image" Target="../media/image12.jpeg" /><Relationship Id="rId4" Type="http://schemas.openxmlformats.org/officeDocument/2006/relationships/tags" Target="../tags/tag28.xml" /><Relationship Id="rId5" Type="http://schemas.openxmlformats.org/officeDocument/2006/relationships/tags" Target="../tags/tag29.xml" /><Relationship Id="rId6" Type="http://schemas.openxmlformats.org/officeDocument/2006/relationships/tags" Target="../tags/tag30.xml" /><Relationship Id="rId7" Type="http://schemas.openxmlformats.org/officeDocument/2006/relationships/image" Target="../media/image56.jpeg" /><Relationship Id="rId8" Type="http://schemas.openxmlformats.org/officeDocument/2006/relationships/tags" Target="../tags/tag31.xml" /><Relationship Id="rId9" Type="http://schemas.openxmlformats.org/officeDocument/2006/relationships/image" Target="../media/image57.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1.xml" /><Relationship Id="rId11" Type="http://schemas.openxmlformats.org/officeDocument/2006/relationships/audio" Target="../media/media3.mp3" /><Relationship Id="rId12" Type="http://schemas.microsoft.com/office/2007/relationships/media" Target="../media/media3.mp3" TargetMode="Internal" /><Relationship Id="rId13" Type="http://schemas.openxmlformats.org/officeDocument/2006/relationships/tags" Target="../tags/tag42.xml" /><Relationship Id="rId2" Type="http://schemas.openxmlformats.org/officeDocument/2006/relationships/tags" Target="../tags/tag36.xml" /><Relationship Id="rId3" Type="http://schemas.openxmlformats.org/officeDocument/2006/relationships/image" Target="../media/image12.jpeg" /><Relationship Id="rId4" Type="http://schemas.openxmlformats.org/officeDocument/2006/relationships/tags" Target="../tags/tag37.xml" /><Relationship Id="rId5" Type="http://schemas.openxmlformats.org/officeDocument/2006/relationships/tags" Target="../tags/tag38.xml" /><Relationship Id="rId6" Type="http://schemas.openxmlformats.org/officeDocument/2006/relationships/tags" Target="../tags/tag39.xml" /><Relationship Id="rId7" Type="http://schemas.openxmlformats.org/officeDocument/2006/relationships/image" Target="../media/image61.jpeg" /><Relationship Id="rId8" Type="http://schemas.openxmlformats.org/officeDocument/2006/relationships/tags" Target="../tags/tag40.xml" /><Relationship Id="rId9" Type="http://schemas.openxmlformats.org/officeDocument/2006/relationships/image" Target="../media/image62.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jpeg" /><Relationship Id="rId3" Type="http://schemas.openxmlformats.org/officeDocument/2006/relationships/image" Target="../media/image13.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jpeg" /><Relationship Id="rId3" Type="http://schemas.openxmlformats.org/officeDocument/2006/relationships/image" Target="../media/image14.jpeg" /><Relationship Id="rId4" Type="http://schemas.openxmlformats.org/officeDocument/2006/relationships/image" Target="../media/image15.jpeg" /><Relationship Id="rId5" Type="http://schemas.openxmlformats.org/officeDocument/2006/relationships/image" Target="../media/image16.jpeg" /><Relationship Id="rId6" Type="http://schemas.openxmlformats.org/officeDocument/2006/relationships/image" Target="../media/image17.png" /><Relationship Id="rId7" Type="http://schemas.openxmlformats.org/officeDocument/2006/relationships/image" Target="../media/image18.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jpeg" /><Relationship Id="rId3" Type="http://schemas.openxmlformats.org/officeDocument/2006/relationships/image" Target="../media/image19.jpeg" /><Relationship Id="rId4" Type="http://schemas.openxmlformats.org/officeDocument/2006/relationships/image" Target="../media/image20.jpeg" /><Relationship Id="rId5" Type="http://schemas.openxmlformats.org/officeDocument/2006/relationships/image" Target="../media/image21.jpeg" /><Relationship Id="rId6" Type="http://schemas.openxmlformats.org/officeDocument/2006/relationships/image" Target="../media/image22.jpeg" /><Relationship Id="rId7" Type="http://schemas.openxmlformats.org/officeDocument/2006/relationships/image" Target="../media/image23.png" /><Relationship Id="rId8" Type="http://schemas.openxmlformats.org/officeDocument/2006/relationships/image" Target="../media/image24.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jpeg" /><Relationship Id="rId3" Type="http://schemas.openxmlformats.org/officeDocument/2006/relationships/image" Target="../media/image25.jpeg" /><Relationship Id="rId4" Type="http://schemas.openxmlformats.org/officeDocument/2006/relationships/image" Target="../media/image26.jpeg" /><Relationship Id="rId5" Type="http://schemas.openxmlformats.org/officeDocument/2006/relationships/image" Target="../media/image27.jpeg" /><Relationship Id="rId6" Type="http://schemas.openxmlformats.org/officeDocument/2006/relationships/image" Target="../media/image28.png" /><Relationship Id="rId7" Type="http://schemas.openxmlformats.org/officeDocument/2006/relationships/image" Target="../media/image29.png" /><Relationship Id="rId8" Type="http://schemas.openxmlformats.org/officeDocument/2006/relationships/image" Target="../media/image30.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38.png" /><Relationship Id="rId2" Type="http://schemas.openxmlformats.org/officeDocument/2006/relationships/image" Target="../media/image12.jpeg" /><Relationship Id="rId3" Type="http://schemas.openxmlformats.org/officeDocument/2006/relationships/image" Target="../media/image31.png" /><Relationship Id="rId4" Type="http://schemas.microsoft.com/office/2007/relationships/hdphoto" Target="../media/image32.wdp" /><Relationship Id="rId5" Type="http://schemas.openxmlformats.org/officeDocument/2006/relationships/image" Target="../media/image33.png" /><Relationship Id="rId6" Type="http://schemas.openxmlformats.org/officeDocument/2006/relationships/image" Target="../media/image34.png" /><Relationship Id="rId7" Type="http://schemas.openxmlformats.org/officeDocument/2006/relationships/image" Target="../media/image35.jpeg" /><Relationship Id="rId8" Type="http://schemas.openxmlformats.org/officeDocument/2006/relationships/image" Target="../media/image36.jpeg" /><Relationship Id="rId9" Type="http://schemas.openxmlformats.org/officeDocument/2006/relationships/image" Target="../media/image37.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jpeg" /><Relationship Id="rId3" Type="http://schemas.openxmlformats.org/officeDocument/2006/relationships/image" Target="../media/image12.jpeg" /><Relationship Id="rId4" Type="http://schemas.openxmlformats.org/officeDocument/2006/relationships/image" Target="../media/image40.png" /><Relationship Id="rId5" Type="http://schemas.openxmlformats.org/officeDocument/2006/relationships/image" Target="../media/image41.png" /><Relationship Id="rId6" Type="http://schemas.openxmlformats.org/officeDocument/2006/relationships/image" Target="../media/image42.jpeg" /><Relationship Id="rId7" Type="http://schemas.openxmlformats.org/officeDocument/2006/relationships/video" Target="../media/media1.mp4" /><Relationship Id="rId8" Type="http://schemas.microsoft.com/office/2007/relationships/media" Target="../media/media1.mp4"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6.xml" /><Relationship Id="rId11" Type="http://schemas.openxmlformats.org/officeDocument/2006/relationships/image" Target="../media/image45.jpeg" /><Relationship Id="rId12" Type="http://schemas.openxmlformats.org/officeDocument/2006/relationships/tags" Target="../tags/tag7.xml" /><Relationship Id="rId2" Type="http://schemas.openxmlformats.org/officeDocument/2006/relationships/tags" Target="../tags/tag1.xml" /><Relationship Id="rId3" Type="http://schemas.openxmlformats.org/officeDocument/2006/relationships/image" Target="../media/image12.jpeg" /><Relationship Id="rId4" Type="http://schemas.openxmlformats.org/officeDocument/2006/relationships/tags" Target="../tags/tag2.xml" /><Relationship Id="rId5" Type="http://schemas.openxmlformats.org/officeDocument/2006/relationships/tags" Target="../tags/tag3.xml" /><Relationship Id="rId6" Type="http://schemas.openxmlformats.org/officeDocument/2006/relationships/tags" Target="../tags/tag4.xml" /><Relationship Id="rId7" Type="http://schemas.openxmlformats.org/officeDocument/2006/relationships/image" Target="../media/image43.png" /><Relationship Id="rId8" Type="http://schemas.openxmlformats.org/officeDocument/2006/relationships/tags" Target="../tags/tag5.xml" /><Relationship Id="rId9" Type="http://schemas.openxmlformats.org/officeDocument/2006/relationships/image" Target="../media/image44.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microsoft.com/office/2007/relationships/hdphoto" Target="../media/image47.wdp" /><Relationship Id="rId11" Type="http://schemas.openxmlformats.org/officeDocument/2006/relationships/tags" Target="../tags/tag13.xml" /><Relationship Id="rId12" Type="http://schemas.openxmlformats.org/officeDocument/2006/relationships/tags" Target="../tags/tag14.xml" /><Relationship Id="rId13" Type="http://schemas.openxmlformats.org/officeDocument/2006/relationships/image" Target="../media/image48.jpeg" /><Relationship Id="rId14" Type="http://schemas.openxmlformats.org/officeDocument/2006/relationships/tags" Target="../tags/tag15.xml" /><Relationship Id="rId15" Type="http://schemas.openxmlformats.org/officeDocument/2006/relationships/video" Target="../media/media2.mp4" /><Relationship Id="rId16" Type="http://schemas.microsoft.com/office/2007/relationships/media" Target="../media/media2.mp4" /><Relationship Id="rId2" Type="http://schemas.openxmlformats.org/officeDocument/2006/relationships/tags" Target="../tags/tag8.xml" /><Relationship Id="rId3" Type="http://schemas.openxmlformats.org/officeDocument/2006/relationships/image" Target="../media/image12.jpeg" /><Relationship Id="rId4" Type="http://schemas.openxmlformats.org/officeDocument/2006/relationships/tags" Target="../tags/tag9.xml" /><Relationship Id="rId5" Type="http://schemas.openxmlformats.org/officeDocument/2006/relationships/tags" Target="../tags/tag10.xml" /><Relationship Id="rId6" Type="http://schemas.openxmlformats.org/officeDocument/2006/relationships/tags" Target="../tags/tag11.xml" /><Relationship Id="rId7" Type="http://schemas.openxmlformats.org/officeDocument/2006/relationships/image" Target="../media/image46.png" /><Relationship Id="rId8" Type="http://schemas.openxmlformats.org/officeDocument/2006/relationships/tags" Target="../tags/tag12.xml" /><Relationship Id="rId9" Type="http://schemas.openxmlformats.org/officeDocument/2006/relationships/image" Target="../media/image7.pn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F6F6F6"/>
        </a:solidFill>
        <a:effectLst/>
      </p:bgPr>
    </p:bg>
    <p:spTree>
      <p:nvGrpSpPr>
        <p:cNvPr id="1" name=""/>
        <p:cNvGrpSpPr/>
        <p:nvPr/>
      </p:nvGrpSpPr>
      <p:grpSpPr>
        <a:xfrm>
          <a:off x="0" y="0"/>
          <a:ext cx="0" cy="0"/>
        </a:xfrm>
      </p:grpSpPr>
      <p:pic>
        <p:nvPicPr>
          <p:cNvPr id="6" name="Picture 28" descr="Picture backgroun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83383" y="-1180752"/>
            <a:ext cx="5382634" cy="5382634"/>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a:extLst>
              <a:ext uri="{BEBA8EAE-BF5A-486C-A8C5-ECC9F3942E4B}">
                <a14:imgProps xmlns:a14="http://schemas.microsoft.com/office/drawing/2010/main">
                  <a14:imgLayer r:embed="rId4">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659862" y="940586"/>
            <a:ext cx="10532138" cy="5924329"/>
          </a:xfrm>
          <a:prstGeom prst="rect">
            <a:avLst/>
          </a:prstGeom>
        </p:spPr>
      </p:pic>
      <p:sp>
        <p:nvSpPr>
          <p:cNvPr id="4" name="TextBox 3"/>
          <p:cNvSpPr txBox="1"/>
          <p:nvPr/>
        </p:nvSpPr>
        <p:spPr>
          <a:xfrm>
            <a:off x="5421297" y="6391923"/>
            <a:ext cx="1349406" cy="369332"/>
          </a:xfrm>
          <a:prstGeom prst="rect">
            <a:avLst/>
          </a:prstGeom>
          <a:noFill/>
        </p:spPr>
        <p:txBody>
          <a:bodyPr wrap="square" rtlCol="0">
            <a:spAutoFit/>
          </a:bodyPr>
          <a:lstStyle/>
          <a:p>
            <a:pPr algn="ctr"/>
            <a:r>
              <a:rPr lang="ru-RU" smtClean="0">
                <a:solidFill>
                  <a:schemeClr val="bg1"/>
                </a:solidFill>
                <a:latin typeface="Bahnschrift Condensed" panose="020b0502040204020203" pitchFamily="34" charset="0"/>
              </a:rPr>
              <a:t>2024 г.</a:t>
            </a:r>
            <a:endParaRPr lang="ru-RU">
              <a:solidFill>
                <a:schemeClr val="bg1"/>
              </a:solidFill>
              <a:latin typeface="Bahnschrift Condensed" panose="020b0502040204020203" pitchFamily="34" charset="0"/>
            </a:endParaRPr>
          </a:p>
        </p:txBody>
      </p:sp>
      <p:pic>
        <p:nvPicPr>
          <p:cNvPr id="11" name="Picture 32" descr="Picture background"/>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5400000">
            <a:off x="7812519" y="2979674"/>
            <a:ext cx="3028928" cy="46952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Picture background"/>
          <p:cNvPicPr>
            <a:picLocks noChangeAspect="1" noChangeArrowheads="1"/>
          </p:cNvPicPr>
          <p:nvPr/>
        </p:nvPicPr>
        <p:blipFill>
          <a:blip r:embed="rId6">
            <a:extLst>
              <a:ext uri="{28A0092B-C50C-407E-A947-70E740481C1C}">
                <a14:useLocalDpi xmlns:a14="http://schemas.microsoft.com/office/drawing/2010/main" val="0"/>
              </a:ext>
            </a:extLst>
          </a:blip>
          <a:srcRect t="4999"/>
          <a:stretch>
            <a:fillRect/>
          </a:stretch>
        </p:blipFill>
        <p:spPr bwMode="auto">
          <a:xfrm rot="16200000">
            <a:off x="7618011" y="1272469"/>
            <a:ext cx="6892181" cy="4347243"/>
          </a:xfrm>
          <a:prstGeom prst="rect">
            <a:avLst/>
          </a:prstGeom>
          <a:noFill/>
          <a:extLst>
            <a:ext uri="{909E8E84-426E-40DD-AFC4-6F175D3DCCD1}">
              <a14:hiddenFill xmlns:a14="http://schemas.microsoft.com/office/drawing/2010/main">
                <a:solidFill>
                  <a:srgbClr val="FFFFFF"/>
                </a:solidFill>
              </a14:hiddenFill>
            </a:ext>
          </a:extLst>
        </p:spPr>
      </p:pic>
      <p:sp>
        <p:nvSpPr>
          <p:cNvPr id="3" name="Подзаголовок 2"/>
          <p:cNvSpPr>
            <a:spLocks noGrp="1"/>
          </p:cNvSpPr>
          <p:nvPr>
            <p:ph type="subTitle" idx="1"/>
          </p:nvPr>
        </p:nvSpPr>
        <p:spPr>
          <a:xfrm>
            <a:off x="6707030" y="5053368"/>
            <a:ext cx="3858430" cy="1655762"/>
          </a:xfrm>
        </p:spPr>
        <p:txBody>
          <a:bodyPr>
            <a:normAutofit fontScale="92500" lnSpcReduction="10000"/>
          </a:bodyPr>
          <a:lstStyle/>
          <a:p>
            <a:pPr algn="r"/>
            <a:r>
              <a:rPr lang="ru-RU" smtClean="0">
                <a:solidFill>
                  <a:schemeClr val="bg1"/>
                </a:solidFill>
                <a:latin typeface="Bahnschrift Condensed" panose="020b0502040204020203" pitchFamily="34" charset="0"/>
              </a:rPr>
              <a:t>Игнатова Екатерина Юрьевна</a:t>
            </a:r>
          </a:p>
          <a:p>
            <a:pPr algn="r"/>
            <a:r>
              <a:rPr lang="ru-RU" smtClean="0">
                <a:solidFill>
                  <a:schemeClr val="bg1"/>
                </a:solidFill>
                <a:latin typeface="Bahnschrift Condensed" panose="020b0502040204020203" pitchFamily="34" charset="0"/>
              </a:rPr>
              <a:t>Учитель английского языка</a:t>
            </a:r>
          </a:p>
          <a:p>
            <a:pPr algn="r"/>
            <a:r>
              <a:rPr lang="ru-RU" smtClean="0">
                <a:solidFill>
                  <a:schemeClr val="bg1"/>
                </a:solidFill>
                <a:latin typeface="Bahnschrift Condensed" panose="020b0502040204020203" pitchFamily="34" charset="0"/>
              </a:rPr>
              <a:t>МБОУ «Лицей №4»</a:t>
            </a:r>
          </a:p>
          <a:p>
            <a:pPr algn="r"/>
            <a:r>
              <a:rPr lang="ru-RU" smtClean="0">
                <a:solidFill>
                  <a:schemeClr val="bg1"/>
                </a:solidFill>
                <a:latin typeface="Bahnschrift Condensed" panose="020b0502040204020203" pitchFamily="34" charset="0"/>
              </a:rPr>
              <a:t>Коломенский г.о.</a:t>
            </a:r>
            <a:endParaRPr lang="ru-RU">
              <a:solidFill>
                <a:schemeClr val="bg1"/>
              </a:solidFill>
              <a:latin typeface="Bahnschrift Condensed" panose="020b0502040204020203" pitchFamily="34" charset="0"/>
            </a:endParaRPr>
          </a:p>
        </p:txBody>
      </p:sp>
      <p:sp>
        <p:nvSpPr>
          <p:cNvPr id="2" name="Заголовок 1"/>
          <p:cNvSpPr>
            <a:spLocks noGrp="1"/>
          </p:cNvSpPr>
          <p:nvPr>
            <p:ph type="ctrTitle"/>
          </p:nvPr>
        </p:nvSpPr>
        <p:spPr>
          <a:xfrm>
            <a:off x="1524000" y="2631058"/>
            <a:ext cx="9144000" cy="2387600"/>
          </a:xfrm>
        </p:spPr>
        <p:txBody>
          <a:bodyPr>
            <a:noAutofit/>
          </a:bodyPr>
          <a:lstStyle/>
          <a:p>
            <a:r>
              <a:rPr lang="ru-RU" sz="2800">
                <a:latin typeface="Bahnschrift Condensed" panose="020b0502040204020203" pitchFamily="34" charset="0"/>
              </a:rPr>
              <a:t>К</a:t>
            </a:r>
            <a:r>
              <a:rPr lang="ru-RU" sz="2800" smtClean="0">
                <a:latin typeface="Bahnschrift Condensed" panose="020b0502040204020203" pitchFamily="34" charset="0"/>
              </a:rPr>
              <a:t>онкурс образовательных практик </a:t>
            </a:r>
            <a:br>
              <a:rPr lang="ru-RU" sz="2800" smtClean="0">
                <a:latin typeface="Bahnschrift Condensed" panose="020b0502040204020203" pitchFamily="34" charset="0"/>
              </a:rPr>
            </a:br>
            <a:r>
              <a:rPr lang="ru-RU" sz="2800" smtClean="0">
                <a:latin typeface="Bahnschrift Condensed" panose="020b0502040204020203" pitchFamily="34" charset="0"/>
              </a:rPr>
              <a:t>в сфере цифровой трансформации образования </a:t>
            </a:r>
            <a:br>
              <a:rPr lang="ru-RU" sz="2800" smtClean="0">
                <a:latin typeface="Bahnschrift Condensed" panose="020b0502040204020203" pitchFamily="34" charset="0"/>
              </a:rPr>
            </a:br>
            <a:r>
              <a:rPr lang="ru-RU" sz="2800" smtClean="0">
                <a:latin typeface="Bahnschrift Condensed" panose="020b0502040204020203" pitchFamily="34" charset="0"/>
              </a:rPr>
              <a:t>«Цифровая волна – 2024»</a:t>
            </a:r>
            <a:br>
              <a:rPr lang="ru-RU" sz="2800" smtClean="0">
                <a:latin typeface="Bahnschrift Condensed" panose="020b0502040204020203" pitchFamily="34" charset="0"/>
              </a:rPr>
            </a:br>
            <a:br>
              <a:rPr lang="ru-RU" sz="2800" smtClean="0">
                <a:latin typeface="Bahnschrift Condensed" panose="020b0502040204020203" pitchFamily="34" charset="0"/>
              </a:rPr>
            </a:br>
            <a:br>
              <a:rPr lang="ru-RU" sz="2800" smtClean="0">
                <a:latin typeface="Bahnschrift Condensed" panose="020b0502040204020203" pitchFamily="34" charset="0"/>
              </a:rPr>
            </a:br>
            <a:br>
              <a:rPr lang="ru-RU" sz="2800">
                <a:latin typeface="Bahnschrift Condensed" panose="020b0502040204020203" pitchFamily="34" charset="0"/>
              </a:rPr>
            </a:br>
            <a:br>
              <a:rPr lang="ru-RU" sz="2800" smtClean="0">
                <a:latin typeface="Bahnschrift Condensed" panose="020b0502040204020203" pitchFamily="34" charset="0"/>
              </a:rPr>
            </a:br>
            <a:r>
              <a:rPr lang="ru-RU" sz="3200" err="1" smtClean="0">
                <a:solidFill>
                  <a:schemeClr val="bg1"/>
                </a:solidFill>
                <a:latin typeface="Bahnschrift Condensed" panose="020b0502040204020203" pitchFamily="34" charset="0"/>
              </a:rPr>
              <a:t>Спецноминация </a:t>
            </a:r>
            <a:br>
              <a:rPr lang="ru-RU" sz="3200" err="1" smtClean="0">
                <a:solidFill>
                  <a:schemeClr val="bg1"/>
                </a:solidFill>
                <a:latin typeface="Bahnschrift Condensed" panose="020b0502040204020203" pitchFamily="34" charset="0"/>
              </a:rPr>
            </a:br>
            <a:r>
              <a:rPr lang="ru-RU" sz="3200" err="1" smtClean="0">
                <a:solidFill>
                  <a:schemeClr val="bg1"/>
                </a:solidFill>
                <a:latin typeface="Bahnschrift Condensed" panose="020b0502040204020203" pitchFamily="34" charset="0"/>
              </a:rPr>
              <a:t>«Применение искусственного интеллекта </a:t>
            </a:r>
            <a:br>
              <a:rPr lang="ru-RU" sz="3200" err="1" smtClean="0">
                <a:solidFill>
                  <a:schemeClr val="bg1"/>
                </a:solidFill>
                <a:latin typeface="Bahnschrift Condensed" panose="020b0502040204020203" pitchFamily="34" charset="0"/>
              </a:rPr>
            </a:br>
            <a:r>
              <a:rPr lang="ru-RU" sz="3200" err="1" smtClean="0">
                <a:solidFill>
                  <a:schemeClr val="bg1"/>
                </a:solidFill>
                <a:latin typeface="Bahnschrift Condensed" panose="020b0502040204020203" pitchFamily="34" charset="0"/>
              </a:rPr>
              <a:t>в образовательной деятельности»</a:t>
            </a:r>
            <a:br>
              <a:rPr lang="ru-RU" sz="3200" err="1" smtClean="0">
                <a:solidFill>
                  <a:schemeClr val="bg1"/>
                </a:solidFill>
                <a:latin typeface="Bahnschrift Condensed" panose="020b0502040204020203" pitchFamily="34" charset="0"/>
              </a:rPr>
            </a:br>
            <a:r>
              <a:rPr lang="ru-RU" sz="3200" err="1" smtClean="0">
                <a:solidFill>
                  <a:schemeClr val="bg1"/>
                </a:solidFill>
                <a:latin typeface="Bahnschrift Condensed" panose="020b0502040204020203" pitchFamily="34" charset="0"/>
              </a:rPr>
              <a:t>«Применение ИИ в образовательной деятельности </a:t>
            </a:r>
            <a:br>
              <a:rPr lang="ru-RU" sz="3200" err="1" smtClean="0">
                <a:solidFill>
                  <a:schemeClr val="bg1"/>
                </a:solidFill>
                <a:latin typeface="Bahnschrift Condensed" panose="020b0502040204020203" pitchFamily="34" charset="0"/>
              </a:rPr>
            </a:br>
            <a:r>
              <a:rPr lang="ru-RU" sz="3200" err="1" smtClean="0">
                <a:solidFill>
                  <a:schemeClr val="bg1"/>
                </a:solidFill>
                <a:latin typeface="Bahnschrift Condensed" panose="020b0502040204020203" pitchFamily="34" charset="0"/>
              </a:rPr>
              <a:t>на уроках английского языка»</a:t>
            </a:r>
            <a:endParaRPr lang="ru-RU" sz="3200">
              <a:solidFill>
                <a:schemeClr val="bg1"/>
              </a:solidFill>
              <a:latin typeface="Bahnschrift Condensed" panose="020b0502040204020203" pitchFamily="34" charset="0"/>
            </a:endParaRPr>
          </a:p>
        </p:txBody>
      </p:sp>
      <p:pic>
        <p:nvPicPr>
          <p:cNvPr id="15" name="Picture 14" descr="Picture background"/>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flipH="1">
            <a:off x="8443369" y="-253696"/>
            <a:ext cx="3138154" cy="3138155"/>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p:cNvPicPr>
            <a:picLocks noChangeAspect="1"/>
          </p:cNvPicPr>
          <p:nvPr/>
        </p:nvPicPr>
        <p:blipFill>
          <a:blip r:embed="rId8">
            <a:extLst>
              <a:ext uri="{BEBA8EAE-BF5A-486C-A8C5-ECC9F3942E4B}">
                <a14:imgProps xmlns:a14="http://schemas.microsoft.com/office/drawing/2010/main">
                  <a14:imgLayer r:embed="rId9">
                    <a14:imgEffect>
                      <a14:backgroundRemoval t="1667" b="96806" l="43672" r="97969">
                        <a14:foregroundMark x1="63125" y1="22639" x2="63125" y2="22639"/>
                        <a14:foregroundMark x1="71094" y1="26944" x2="73672" y2="37361"/>
                        <a14:foregroundMark x1="76328" y1="17778" x2="81250" y2="26944"/>
                        <a14:foregroundMark x1="63828" y1="19583" x2="62031" y2="28056"/>
                        <a14:foregroundMark x1="57813" y1="37778" x2="57266" y2="49583"/>
                        <a14:foregroundMark x1="63828" y1="61111" x2="63828" y2="65278"/>
                        <a14:foregroundMark x1="69297" y1="61806" x2="74922" y2="65000"/>
                        <a14:foregroundMark x1="71641" y1="69583" x2="71719" y2="72778"/>
                        <a14:foregroundMark x1="78359" y1="60556" x2="78672" y2="65000"/>
                        <a14:foregroundMark x1="84844" y1="49583" x2="85703" y2="55972"/>
                        <a14:foregroundMark x1="95469" y1="61528" x2="95469" y2="61528"/>
                        <a14:foregroundMark x1="95859" y1="58611" x2="95859" y2="58611"/>
                        <a14:foregroundMark x1="96172" y1="56111" x2="96172" y2="56111"/>
                        <a14:foregroundMark x1="96172" y1="55694" x2="95234" y2="62083"/>
                        <a14:foregroundMark x1="95234" y1="63056" x2="94141" y2="67361"/>
                        <a14:foregroundMark x1="94063" y1="67778" x2="93203" y2="71111"/>
                        <a14:foregroundMark x1="56250" y1="72639" x2="58516" y2="74722"/>
                        <a14:foregroundMark x1="93984" y1="68611" x2="94766" y2="65972"/>
                        <a14:foregroundMark x1="93828" y1="69444" x2="95156" y2="63333"/>
                        <a14:foregroundMark x1="95234" y1="63056" x2="95625" y2="58889"/>
                        <a14:foregroundMark x1="96016" y1="54444" x2="95547" y2="58611"/>
                      </a14:backgroundRemoval>
                    </a14:imgEffect>
                  </a14:imgLayer>
                </a14:imgProps>
              </a:ext>
              <a:ext uri="{28A0092B-C50C-407E-A947-70E740481C1C}">
                <a14:useLocalDpi xmlns:a14="http://schemas.microsoft.com/office/drawing/2010/main" val="0"/>
              </a:ext>
            </a:extLst>
          </a:blip>
          <a:srcRect l="43692"/>
          <a:stretch>
            <a:fillRect/>
          </a:stretch>
        </p:blipFill>
        <p:spPr>
          <a:xfrm rot="1459997" flipH="1">
            <a:off x="8936149" y="236359"/>
            <a:ext cx="2152508" cy="2150302"/>
          </a:xfrm>
          <a:prstGeom prst="rect">
            <a:avLst/>
          </a:prstGeom>
        </p:spPr>
      </p:pic>
      <p:pic>
        <p:nvPicPr>
          <p:cNvPr id="17" name="Рисунок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8651" y="312263"/>
            <a:ext cx="2124848" cy="2124848"/>
          </a:xfrm>
          <a:prstGeom prst="ellipse">
            <a:avLst/>
          </a:prstGeom>
        </p:spPr>
      </p:pic>
      <p:pic>
        <p:nvPicPr>
          <p:cNvPr id="8" name="Picture 14" descr="Picture background"/>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2042" y="-194390"/>
            <a:ext cx="3138154" cy="3138155"/>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6572" y="2130669"/>
            <a:ext cx="8361329" cy="4745619"/>
          </a:xfrm>
          <a:prstGeom prst="rect">
            <a:avLst/>
          </a:prstGeom>
        </p:spPr>
      </p:pic>
      <p:pic>
        <p:nvPicPr>
          <p:cNvPr id="10" name="Picture 4" descr="Picture background"/>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32411" y="2660676"/>
            <a:ext cx="4217871" cy="4217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845086"/>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7" name="Объект 5"/>
          <p:cNvPicPr>
            <a:picLocks noChangeAspect="1"/>
          </p:cNvPicPr>
          <p:nvPr>
            <p:custDataLst>
              <p:tags r:id="rId4"/>
            </p:custDataLst>
          </p:nvPr>
        </p:nvPicPr>
        <p:blipFill>
          <a:blip r:embed="rId3">
            <a:extLst>
              <a:ext uri="{28A0092B-C50C-407E-A947-70E740481C1C}">
                <a14:useLocalDpi xmlns:a14="http://schemas.microsoft.com/office/drawing/2010/main" val="0"/>
              </a:ext>
            </a:extLst>
          </a:blip>
          <a:srcRect t="11750" b="12850"/>
          <a:stretch>
            <a:fillRect/>
          </a:stretch>
        </p:blipFill>
        <p:spPr>
          <a:xfrm>
            <a:off x="0" y="0"/>
            <a:ext cx="12192000" cy="6894576"/>
          </a:xfrm>
          <a:prstGeom prst="rect">
            <a:avLst/>
          </a:prstGeom>
        </p:spPr>
      </p:pic>
      <p:sp>
        <p:nvSpPr>
          <p:cNvPr id="3" name="Объект 2"/>
          <p:cNvSpPr>
            <a:spLocks noGrp="1"/>
          </p:cNvSpPr>
          <p:nvPr>
            <p:ph idx="1"/>
            <p:custDataLst>
              <p:tags r:id="rId5"/>
            </p:custDataLst>
          </p:nvPr>
        </p:nvSpPr>
        <p:spPr>
          <a:xfrm>
            <a:off x="4454267" y="2484478"/>
            <a:ext cx="7318633" cy="4241631"/>
          </a:xfrm>
          <a:solidFill>
            <a:srgbClr val="F6F6F6">
              <a:alpha val="76863"/>
            </a:srgbClr>
          </a:solidFill>
        </p:spPr>
        <p:txBody>
          <a:bodyPr>
            <a:normAutofit fontScale="32500" lnSpcReduction="20000"/>
          </a:bodyPr>
          <a:lstStyle/>
          <a:p>
            <a:pPr marL="0" indent="0">
              <a:buNone/>
            </a:pPr>
            <a:r>
              <a:rPr lang="ru-RU" sz="5800" b="1" smtClean="0">
                <a:solidFill>
                  <a:schemeClr val="bg1"/>
                </a:solidFill>
                <a:latin typeface="+mj-lt"/>
              </a:rPr>
              <a:t>Идеи для уроков:</a:t>
            </a:r>
            <a:endParaRPr lang="ru-RU" sz="3000" smtClean="0">
              <a:latin typeface="+mj-lt"/>
            </a:endParaRPr>
          </a:p>
          <a:p>
            <a:r>
              <a:rPr lang="ru-RU" sz="3700" smtClean="0">
                <a:latin typeface="+mj-lt"/>
              </a:rPr>
              <a:t>Подбери иллюстрацию к абзацу из задания ЕГЭ . Создай изображение по ключевым словам из текста.</a:t>
            </a:r>
          </a:p>
          <a:p>
            <a:r>
              <a:rPr lang="ru-RU" sz="3700" smtClean="0">
                <a:latin typeface="+mj-lt"/>
              </a:rPr>
              <a:t>Описываем внешность персонажей. Можно взять Пушкина А.С., дать ему популярную фразу Гендальфа "You shall not pass" (вселенная Властелина колец), показать студентам изображение Пушкина, попросить описать его внешность. Затем "заставляем" его говорить чужую фразу с помощью </a:t>
            </a:r>
            <a:r>
              <a:rPr lang="en-US" sz="3700" err="1" smtClean="0">
                <a:latin typeface="+mj-lt"/>
              </a:rPr>
              <a:t>Hedra</a:t>
            </a:r>
            <a:r>
              <a:rPr lang="ru-RU" sz="3700" smtClean="0">
                <a:latin typeface="+mj-lt"/>
              </a:rPr>
              <a:t>. Просим учеников вспомнить, чья это фраза была изначально, а теперь по памяти описываем внешность автора цитаты – Гендальфа.</a:t>
            </a:r>
          </a:p>
          <a:p>
            <a:r>
              <a:rPr lang="ru-RU" sz="3700" smtClean="0">
                <a:latin typeface="+mj-lt"/>
              </a:rPr>
              <a:t>Тренируем Reported Speech. Например, разбиваем студентов на группы или просим их поработать индивидуально. Каждый выбирает персонажа, придумывает, что тот бы сказал, а затем пересказывает слова своего или чужого героя.</a:t>
            </a:r>
          </a:p>
          <a:p>
            <a:r>
              <a:rPr lang="ru-RU" sz="3700" smtClean="0">
                <a:latin typeface="+mj-lt"/>
              </a:rPr>
              <a:t>Практикуем части тела. Рисуем человечков с разными цветами для каждой части тела (например, работаем в парах: один описывает человечка вслух, другой рисует, затем меняются). Генерируем изображение, вместе описываем их внешность.</a:t>
            </a:r>
          </a:p>
          <a:p>
            <a:r>
              <a:rPr lang="ru-RU" sz="3700" smtClean="0">
                <a:latin typeface="+mj-lt"/>
              </a:rPr>
              <a:t>Тренируем Present Continuous: создаём человечков, выбираем анимации и описываем их действия, например, "He is dancing", "She is jumping", и так далее.</a:t>
            </a:r>
          </a:p>
          <a:p>
            <a:r>
              <a:rPr lang="ru-RU" sz="3700" smtClean="0">
                <a:latin typeface="+mj-lt"/>
              </a:rPr>
              <a:t>Абсолютно любой текст можно озвучить и переделать в аудиоформат, </a:t>
            </a:r>
          </a:p>
          <a:p>
            <a:pPr marL="0" indent="0">
              <a:buNone/>
            </a:pPr>
            <a:r>
              <a:rPr lang="ru-RU" sz="3700" smtClean="0">
                <a:latin typeface="+mj-lt"/>
              </a:rPr>
              <a:t>создав задание на аудирование</a:t>
            </a:r>
            <a:r>
              <a:rPr lang="ru-RU" sz="3700">
                <a:latin typeface="+mj-lt"/>
              </a:rPr>
              <a:t>. </a:t>
            </a:r>
            <a:endParaRPr lang="ru-RU" sz="3700" smtClean="0">
              <a:latin typeface="+mj-lt"/>
            </a:endParaRPr>
          </a:p>
          <a:p>
            <a:pPr marL="0" indent="0">
              <a:buNone/>
            </a:pPr>
            <a:r>
              <a:rPr lang="ru-RU" sz="4300" b="1" smtClean="0">
                <a:latin typeface="+mj-lt"/>
              </a:rPr>
              <a:t>С </a:t>
            </a:r>
            <a:r>
              <a:rPr lang="ru-RU" sz="4300" b="1">
                <a:latin typeface="+mj-lt"/>
              </a:rPr>
              <a:t>помощью</a:t>
            </a:r>
            <a:r>
              <a:rPr lang="en-US" sz="4300" b="1">
                <a:latin typeface="+mj-lt"/>
              </a:rPr>
              <a:t> </a:t>
            </a:r>
            <a:r>
              <a:rPr lang="en-US" sz="4300" b="1">
                <a:hlinkClick r:id="rId6"/>
              </a:rPr>
              <a:t>Suno</a:t>
            </a:r>
            <a:r>
              <a:rPr lang="ru-RU" sz="4300" b="1">
                <a:latin typeface="+mj-lt"/>
              </a:rPr>
              <a:t> мы с детьми придумываем, разрабатываем песни на </a:t>
            </a:r>
            <a:endParaRPr lang="ru-RU" sz="4300" b="1" smtClean="0">
              <a:latin typeface="+mj-lt"/>
            </a:endParaRPr>
          </a:p>
          <a:p>
            <a:pPr marL="0" indent="0">
              <a:buNone/>
            </a:pPr>
            <a:r>
              <a:rPr lang="ru-RU" sz="4300" b="1" smtClean="0">
                <a:latin typeface="+mj-lt"/>
              </a:rPr>
              <a:t>Английском языке </a:t>
            </a:r>
            <a:r>
              <a:rPr lang="ru-RU" sz="4300" b="1">
                <a:latin typeface="+mj-lt"/>
              </a:rPr>
              <a:t>к разным праздникам, событиям и даже </a:t>
            </a:r>
            <a:endParaRPr lang="ru-RU" sz="4300" b="1" smtClean="0">
              <a:latin typeface="+mj-lt"/>
            </a:endParaRPr>
          </a:p>
          <a:p>
            <a:pPr marL="0" indent="0">
              <a:buNone/>
            </a:pPr>
            <a:r>
              <a:rPr lang="ru-RU" sz="4300" b="1" smtClean="0">
                <a:latin typeface="+mj-lt"/>
              </a:rPr>
              <a:t>физкультминутки</a:t>
            </a:r>
            <a:r>
              <a:rPr lang="ru-RU" sz="4300" b="1">
                <a:latin typeface="+mj-lt"/>
              </a:rPr>
              <a:t>! </a:t>
            </a:r>
          </a:p>
          <a:p>
            <a:pPr marL="0" indent="0">
              <a:buNone/>
            </a:pPr>
            <a:endParaRPr lang="ru-RU" sz="3700" smtClean="0">
              <a:latin typeface="+mj-lt"/>
            </a:endParaRPr>
          </a:p>
          <a:p>
            <a:pPr marL="0" indent="0">
              <a:buNone/>
            </a:pPr>
            <a:endParaRPr lang="ru-RU" sz="3000" smtClean="0">
              <a:latin typeface="+mj-lt"/>
            </a:endParaRPr>
          </a:p>
        </p:txBody>
      </p:sp>
      <p:pic>
        <p:nvPicPr>
          <p:cNvPr id="4" name="Рисунок 3"/>
          <p:cNvPicPr>
            <a:picLocks noChangeAspect="1"/>
          </p:cNvPicPr>
          <p:nvPr>
            <p:custDataLst>
              <p:tags r:id="rId8"/>
            </p:custDataLst>
          </p:nvPr>
        </p:nvPicPr>
        <p:blipFill>
          <a:blip r:embed="rId7"/>
          <a:srcRect l="2766" t="16311" r="45017" b="35947"/>
          <a:stretch>
            <a:fillRect/>
          </a:stretch>
        </p:blipFill>
        <p:spPr>
          <a:xfrm>
            <a:off x="149115" y="1124895"/>
            <a:ext cx="4119713" cy="2118755"/>
          </a:xfrm>
          <a:prstGeom prst="rect">
            <a:avLst/>
          </a:prstGeom>
        </p:spPr>
      </p:pic>
      <p:pic>
        <p:nvPicPr>
          <p:cNvPr id="5" name="Рисунок 4"/>
          <p:cNvPicPr>
            <a:picLocks noChangeAspect="1"/>
          </p:cNvPicPr>
          <p:nvPr>
            <p:custDataLst>
              <p:tags r:id="rId10"/>
            </p:custDataLst>
          </p:nvPr>
        </p:nvPicPr>
        <p:blipFill>
          <a:blip r:embed="rId9"/>
          <a:srcRect l="10834" t="19155" r="37733" b="25897"/>
          <a:stretch>
            <a:fillRect/>
          </a:stretch>
        </p:blipFill>
        <p:spPr>
          <a:xfrm>
            <a:off x="2410492" y="5732381"/>
            <a:ext cx="1830703" cy="1100129"/>
          </a:xfrm>
          <a:prstGeom prst="rect">
            <a:avLst/>
          </a:prstGeom>
        </p:spPr>
      </p:pic>
      <p:pic>
        <p:nvPicPr>
          <p:cNvPr id="6" name="Рисунок 5"/>
          <p:cNvPicPr>
            <a:picLocks noChangeAspect="1"/>
          </p:cNvPicPr>
          <p:nvPr>
            <p:custDataLst>
              <p:tags r:id="rId12"/>
            </p:custDataLst>
          </p:nvPr>
        </p:nvPicPr>
        <p:blipFill>
          <a:blip r:embed="rId11"/>
          <a:srcRect l="2531" t="16400" r="44933" b="30474"/>
          <a:stretch>
            <a:fillRect/>
          </a:stretch>
        </p:blipFill>
        <p:spPr>
          <a:xfrm>
            <a:off x="149114" y="3349797"/>
            <a:ext cx="4119713" cy="2343335"/>
          </a:xfrm>
          <a:prstGeom prst="rect">
            <a:avLst/>
          </a:prstGeom>
        </p:spPr>
      </p:pic>
      <p:sp>
        <p:nvSpPr>
          <p:cNvPr id="8" name="Заголовок 1"/>
          <p:cNvSpPr>
            <a:spLocks noGrp="1"/>
          </p:cNvSpPr>
          <p:nvPr>
            <p:ph type="title"/>
            <p:custDataLst>
              <p:tags r:id="rId13"/>
            </p:custDataLst>
          </p:nvPr>
        </p:nvSpPr>
        <p:spPr>
          <a:xfrm>
            <a:off x="838200" y="208855"/>
            <a:ext cx="10515600" cy="1325563"/>
          </a:xfrm>
        </p:spPr>
        <p:txBody>
          <a:bodyPr>
            <a:normAutofit/>
          </a:bodyPr>
          <a:lstStyle/>
          <a:p>
            <a:pPr algn="ctr"/>
            <a:r>
              <a:rPr lang="ru-RU" b="1" smtClean="0">
                <a:solidFill>
                  <a:schemeClr val="bg1"/>
                </a:solidFill>
              </a:rPr>
              <a:t>Примеры </a:t>
            </a:r>
            <a:r>
              <a:rPr lang="ru-RU" b="1">
                <a:solidFill>
                  <a:schemeClr val="bg1"/>
                </a:solidFill>
              </a:rPr>
              <a:t>использования нейросетей в </a:t>
            </a:r>
            <a:r>
              <a:rPr lang="ru-RU" b="1" smtClean="0">
                <a:solidFill>
                  <a:schemeClr val="bg1"/>
                </a:solidFill>
              </a:rPr>
              <a:t>образовании</a:t>
            </a:r>
            <a:endParaRPr lang="ru-RU" b="1">
              <a:solidFill>
                <a:schemeClr val="bg1"/>
              </a:solidFill>
            </a:endParaRPr>
          </a:p>
        </p:txBody>
      </p:sp>
      <p:pic>
        <p:nvPicPr>
          <p:cNvPr id="11" name="Рисунок 10"/>
          <p:cNvPicPr>
            <a:picLocks noChangeAspect="1"/>
          </p:cNvPicPr>
          <p:nvPr>
            <p:custDataLst>
              <p:tags r:id="rId15"/>
            </p:custDataLst>
          </p:nvPr>
        </p:nvPicPr>
        <p:blipFill>
          <a:blip r:embed="rId14"/>
          <a:srcRect l="228" t="6616" r="4291" b="5677"/>
          <a:stretch>
            <a:fillRect/>
          </a:stretch>
        </p:blipFill>
        <p:spPr>
          <a:xfrm>
            <a:off x="191692" y="5732381"/>
            <a:ext cx="2112264" cy="1091421"/>
          </a:xfrm>
          <a:prstGeom prst="rect">
            <a:avLst/>
          </a:prstGeom>
        </p:spPr>
      </p:pic>
      <p:pic>
        <p:nvPicPr>
          <p:cNvPr id="12" name="Рисунок 11"/>
          <p:cNvPicPr>
            <a:picLocks noChangeAspect="1"/>
          </p:cNvPicPr>
          <p:nvPr>
            <p:custDataLst>
              <p:tags r:id="rId17"/>
            </p:custDataLst>
          </p:nvPr>
        </p:nvPicPr>
        <p:blipFill>
          <a:blip r:embed="rId16">
            <a:extLst>
              <a:ext uri="{28A0092B-C50C-407E-A947-70E740481C1C}">
                <a14:useLocalDpi xmlns:a14="http://schemas.microsoft.com/office/drawing/2010/main" val="0"/>
              </a:ext>
            </a:extLst>
          </a:blip>
          <a:stretch>
            <a:fillRect/>
          </a:stretch>
        </p:blipFill>
        <p:spPr>
          <a:xfrm>
            <a:off x="9567953" y="949650"/>
            <a:ext cx="2417408" cy="1366361"/>
          </a:xfrm>
          <a:prstGeom prst="rect">
            <a:avLst/>
          </a:prstGeom>
        </p:spPr>
      </p:pic>
      <p:pic>
        <p:nvPicPr>
          <p:cNvPr id="13" name="Рисунок 12"/>
          <p:cNvPicPr>
            <a:picLocks noChangeAspect="1"/>
          </p:cNvPicPr>
          <p:nvPr>
            <p:custDataLst>
              <p:tags r:id="rId19"/>
            </p:custDataLst>
          </p:nvPr>
        </p:nvPicPr>
        <p:blipFill>
          <a:blip r:embed="rId18"/>
          <a:srcRect l="595" t="7049" r="14224" b="6602"/>
          <a:stretch>
            <a:fillRect/>
          </a:stretch>
        </p:blipFill>
        <p:spPr>
          <a:xfrm>
            <a:off x="9849956" y="5442989"/>
            <a:ext cx="2227744" cy="1270288"/>
          </a:xfrm>
          <a:prstGeom prst="rect">
            <a:avLst/>
          </a:prstGeom>
        </p:spPr>
      </p:pic>
      <p:pic>
        <p:nvPicPr>
          <p:cNvPr id="9" name="Рисунок 8"/>
          <p:cNvPicPr>
            <a:picLocks noChangeAspect="1"/>
          </p:cNvPicPr>
          <p:nvPr>
            <p:custDataLst>
              <p:tags r:id="rId21"/>
            </p:custDataLst>
          </p:nvPr>
        </p:nvPicPr>
        <p:blipFill>
          <a:blip r:embed="rId20">
            <a:extLst>
              <a:ext uri="{28A0092B-C50C-407E-A947-70E740481C1C}">
                <a14:useLocalDpi xmlns:a14="http://schemas.microsoft.com/office/drawing/2010/main" val="0"/>
              </a:ext>
            </a:extLst>
          </a:blip>
          <a:srcRect l="23396"/>
          <a:stretch>
            <a:fillRect/>
          </a:stretch>
        </p:blipFill>
        <p:spPr>
          <a:xfrm>
            <a:off x="10362995" y="3535583"/>
            <a:ext cx="3658010" cy="2005508"/>
          </a:xfrm>
          <a:prstGeom prst="rect">
            <a:avLst/>
          </a:prstGeom>
        </p:spPr>
      </p:pic>
    </p:spTree>
    <p:extLst>
      <p:ext uri="{BB962C8B-B14F-4D97-AF65-F5344CB8AC3E}">
        <p14:creationId xmlns:p14="http://schemas.microsoft.com/office/powerpoint/2010/main" val="26283159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4" name="Объект 5"/>
          <p:cNvPicPr>
            <a:picLocks noChangeAspect="1"/>
          </p:cNvPicPr>
          <p:nvPr>
            <p:custDataLst>
              <p:tags r:id="rId4"/>
            </p:custDataLst>
          </p:nvPr>
        </p:nvPicPr>
        <p:blipFill>
          <a:blip r:embed="rId3">
            <a:extLst>
              <a:ext uri="{28A0092B-C50C-407E-A947-70E740481C1C}">
                <a14:useLocalDpi xmlns:a14="http://schemas.microsoft.com/office/drawing/2010/main" val="0"/>
              </a:ext>
            </a:extLst>
          </a:blip>
          <a:srcRect t="11750" b="12850"/>
          <a:stretch>
            <a:fillRect/>
          </a:stretch>
        </p:blipFill>
        <p:spPr>
          <a:xfrm>
            <a:off x="0" y="0"/>
            <a:ext cx="12192000" cy="6894576"/>
          </a:xfrm>
          <a:prstGeom prst="rect">
            <a:avLst/>
          </a:prstGeom>
        </p:spPr>
      </p:pic>
      <p:sp>
        <p:nvSpPr>
          <p:cNvPr id="2" name="Заголовок 1"/>
          <p:cNvSpPr>
            <a:spLocks noGrp="1"/>
          </p:cNvSpPr>
          <p:nvPr>
            <p:ph type="title"/>
            <p:custDataLst>
              <p:tags r:id="rId5"/>
            </p:custDataLst>
          </p:nvPr>
        </p:nvSpPr>
        <p:spPr>
          <a:xfrm>
            <a:off x="838200" y="12052"/>
            <a:ext cx="10515600" cy="1325563"/>
          </a:xfrm>
        </p:spPr>
        <p:txBody>
          <a:bodyPr/>
          <a:lstStyle/>
          <a:p>
            <a:pPr algn="ctr"/>
            <a:r>
              <a:rPr lang="ru-RU" b="1" smtClean="0">
                <a:solidFill>
                  <a:schemeClr val="bg1"/>
                </a:solidFill>
              </a:rPr>
              <a:t>Анализ и практическая значимость достигнутых результатов </a:t>
            </a:r>
            <a:endParaRPr lang="ru-RU" b="1">
              <a:solidFill>
                <a:schemeClr val="bg1"/>
              </a:solidFill>
            </a:endParaRPr>
          </a:p>
        </p:txBody>
      </p:sp>
      <p:sp>
        <p:nvSpPr>
          <p:cNvPr id="3" name="Объект 2"/>
          <p:cNvSpPr>
            <a:spLocks noGrp="1"/>
          </p:cNvSpPr>
          <p:nvPr>
            <p:ph idx="1"/>
            <p:custDataLst>
              <p:tags r:id="rId6"/>
            </p:custDataLst>
          </p:nvPr>
        </p:nvSpPr>
        <p:spPr>
          <a:xfrm>
            <a:off x="403195" y="1337615"/>
            <a:ext cx="9593062" cy="5329515"/>
          </a:xfrm>
          <a:solidFill>
            <a:srgbClr val="F6ECFA"/>
          </a:solidFill>
        </p:spPr>
        <p:txBody>
          <a:bodyPr>
            <a:normAutofit fontScale="92500" lnSpcReduction="20000"/>
          </a:bodyPr>
          <a:lstStyle/>
          <a:p>
            <a:pPr marL="0" indent="0">
              <a:buNone/>
            </a:pPr>
            <a:r>
              <a:rPr lang="ru-RU" sz="1800" smtClean="0">
                <a:latin typeface="+mj-lt"/>
              </a:rPr>
              <a:t>Исходя из вышеприведенных характеристик и особенностей ИИ, возможностей его применения в условиях общеобразовательной школы, становится понятной его важность в современном образовании. Внедрение данных технологий позволяет не только пробудить интерес к занятиям даже у самого ленивого ученика, но и обеспечить эффективное развитие системы образования, а также высокое качество ее результатов в виде интеллектуального капитала.</a:t>
            </a:r>
          </a:p>
          <a:p>
            <a:pPr>
              <a:buFont typeface="Wingdings" panose="05000000000000000000" pitchFamily="2" charset="2"/>
              <a:buChar char="Ø"/>
            </a:pPr>
            <a:r>
              <a:rPr lang="ru-RU" sz="1800" b="1" smtClean="0">
                <a:latin typeface="+mj-lt"/>
              </a:rPr>
              <a:t>На базе нашего лицея я стараюсь активно продвигать идею использования ИИ на занятиях, показывая его практическую значимость и результат. Особенно сейчас это актуально в связи с появлением ЦИФРОВЫХ КЛАССОВ в нашем Лицее. Проводя уроки дистанционно через сервис Сферум, я постоянно пользуюсь возможностями ИИ.</a:t>
            </a:r>
          </a:p>
          <a:p>
            <a:pPr>
              <a:buFont typeface="Wingdings" panose="05000000000000000000" pitchFamily="2" charset="2"/>
              <a:buChar char="Ø"/>
            </a:pPr>
            <a:r>
              <a:rPr lang="ru-RU" sz="1800" smtClean="0">
                <a:latin typeface="+mj-lt"/>
              </a:rPr>
              <a:t>В лицее уже имеется кружок внеурочной деятельности,где мы с учениками постигаем азы ИИ и стараемся искать новые пути его применения. </a:t>
            </a:r>
          </a:p>
          <a:p>
            <a:pPr>
              <a:buFont typeface="Wingdings" panose="05000000000000000000" pitchFamily="2" charset="2"/>
              <a:buChar char="Ø"/>
            </a:pPr>
            <a:r>
              <a:rPr lang="ru-RU" sz="1800" smtClean="0">
                <a:latin typeface="+mj-lt"/>
              </a:rPr>
              <a:t>Мы создаем свой собственный банк изображений, иллюстраций, песен, которые могут быть использованы на различных занятиях по разным предметам.</a:t>
            </a:r>
          </a:p>
          <a:p>
            <a:pPr>
              <a:buFont typeface="Wingdings" panose="05000000000000000000" pitchFamily="2" charset="2"/>
              <a:buChar char="Ø"/>
            </a:pPr>
            <a:r>
              <a:rPr lang="ru-RU" sz="1800" smtClean="0">
                <a:latin typeface="+mj-lt"/>
              </a:rPr>
              <a:t>На уроках английского языка я использую возможности ИИ для эффективного обучения и закрепления материала в интересной и новой форме, что вызывает огромный интерес и мотивацию к занятиям. Я создаю не только иллюстрации, но и текстовые задания, что значительно ускоряет мою работу по поиску необходимого материала к конкретному занятию. Я создаю ролики, которые можно использовать как на занятиях, так и для создания видео объявлений интересных событий, которые происходят в школе. Таким образом увеличить интерес к нашему образовательному учреждению и повышению статуса среди общественного мнения родителей. Я использую возможности ИИ для автоматической проверки определенных заданий, что существенно экономит моё время. </a:t>
            </a:r>
          </a:p>
          <a:p>
            <a:pPr marL="0" indent="0">
              <a:buNone/>
            </a:pPr>
            <a:r>
              <a:rPr lang="ru-RU"/>
              <a:t>Искусственный интеллект </a:t>
            </a:r>
            <a:r>
              <a:rPr lang="ru-RU" smtClean="0"/>
              <a:t>безусловно может </a:t>
            </a:r>
            <a:r>
              <a:rPr lang="ru-RU"/>
              <a:t>помочь улучшить качество обучения, ускорить процесс и повысить эффективность. </a:t>
            </a:r>
            <a:endParaRPr lang="ru-RU" sz="1800" smtClean="0">
              <a:latin typeface="+mj-lt"/>
            </a:endParaRPr>
          </a:p>
          <a:p>
            <a:pPr marL="0" indent="0">
              <a:buNone/>
            </a:pPr>
            <a:endParaRPr lang="ru-RU" sz="1800" smtClean="0">
              <a:latin typeface="+mj-lt"/>
            </a:endParaRPr>
          </a:p>
          <a:p>
            <a:pPr marL="0" indent="0">
              <a:buNone/>
            </a:pPr>
            <a:endParaRPr lang="ru-RU" sz="1800">
              <a:latin typeface="+mj-lt"/>
            </a:endParaRPr>
          </a:p>
        </p:txBody>
      </p:sp>
      <p:pic>
        <p:nvPicPr>
          <p:cNvPr id="5" name="Рисунок 4"/>
          <p:cNvPicPr>
            <a:picLocks noChangeAspect="1"/>
          </p:cNvPicPr>
          <p:nvPr>
            <p:custDataLst>
              <p:tags r:id="rId8"/>
            </p:custDataLst>
          </p:nvPr>
        </p:nvPicPr>
        <p:blipFill>
          <a:blip r:embed="rId7">
            <a:extLst>
              <a:ext uri="{28A0092B-C50C-407E-A947-70E740481C1C}">
                <a14:useLocalDpi xmlns:a14="http://schemas.microsoft.com/office/drawing/2010/main" val="0"/>
              </a:ext>
            </a:extLst>
          </a:blip>
          <a:srcRect l="19195" t="6089" r="15917" b="14885"/>
          <a:stretch>
            <a:fillRect/>
          </a:stretch>
        </p:blipFill>
        <p:spPr>
          <a:xfrm>
            <a:off x="10339122" y="181482"/>
            <a:ext cx="1654610" cy="1509205"/>
          </a:xfrm>
          <a:prstGeom prst="rect">
            <a:avLst/>
          </a:prstGeom>
        </p:spPr>
      </p:pic>
      <p:pic>
        <p:nvPicPr>
          <p:cNvPr id="6" name="Рисунок 5"/>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10339122" y="1872169"/>
            <a:ext cx="1639829" cy="1647085"/>
          </a:xfrm>
          <a:prstGeom prst="rect">
            <a:avLst/>
          </a:prstGeom>
        </p:spPr>
      </p:pic>
      <p:pic>
        <p:nvPicPr>
          <p:cNvPr id="7" name="Рисунок 6"/>
          <p:cNvPicPr>
            <a:picLocks noChangeAspect="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a:xfrm>
            <a:off x="10296119" y="3706853"/>
            <a:ext cx="1697613" cy="804989"/>
          </a:xfrm>
          <a:prstGeom prst="rect">
            <a:avLst/>
          </a:prstGeom>
        </p:spPr>
      </p:pic>
      <p:pic>
        <p:nvPicPr>
          <p:cNvPr id="8" name="Рисунок 7"/>
          <p:cNvPicPr>
            <a:picLocks noChangeAspect="1"/>
          </p:cNvPicPr>
          <p:nvPr>
            <p:custDataLst>
              <p:tags r:id="rId14"/>
            </p:custDataLst>
          </p:nvPr>
        </p:nvPicPr>
        <p:blipFill>
          <a:blip r:embed="rId13">
            <a:extLst>
              <a:ext uri="{28A0092B-C50C-407E-A947-70E740481C1C}">
                <a14:useLocalDpi xmlns:a14="http://schemas.microsoft.com/office/drawing/2010/main" val="0"/>
              </a:ext>
            </a:extLst>
          </a:blip>
          <a:stretch>
            <a:fillRect/>
          </a:stretch>
        </p:blipFill>
        <p:spPr>
          <a:xfrm>
            <a:off x="10296310" y="4969708"/>
            <a:ext cx="1697422" cy="1697422"/>
          </a:xfrm>
          <a:prstGeom prst="rect">
            <a:avLst/>
          </a:prstGeom>
        </p:spPr>
      </p:pic>
      <p:pic>
        <p:nvPicPr>
          <p:cNvPr id="9" name="Рисунок 8"/>
          <p:cNvPicPr>
            <a:picLocks noChangeAspect="1"/>
          </p:cNvPicPr>
          <p:nvPr>
            <p:custDataLst>
              <p:tags r:id="rId16"/>
            </p:custDataLst>
          </p:nvPr>
        </p:nvPicPr>
        <p:blipFill>
          <a:blip r:embed="rId15">
            <a:extLst>
              <a:ext uri="{28A0092B-C50C-407E-A947-70E740481C1C}">
                <a14:useLocalDpi xmlns:a14="http://schemas.microsoft.com/office/drawing/2010/main" val="0"/>
              </a:ext>
            </a:extLst>
          </a:blip>
          <a:stretch>
            <a:fillRect/>
          </a:stretch>
        </p:blipFill>
        <p:spPr>
          <a:xfrm>
            <a:off x="103142" y="1"/>
            <a:ext cx="1377997" cy="1409700"/>
          </a:xfrm>
          <a:prstGeom prst="rect">
            <a:avLst/>
          </a:prstGeom>
        </p:spPr>
      </p:pic>
    </p:spTree>
    <p:extLst>
      <p:ext uri="{BB962C8B-B14F-4D97-AF65-F5344CB8AC3E}">
        <p14:creationId xmlns:p14="http://schemas.microsoft.com/office/powerpoint/2010/main" val="38362207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nodeType="afterGroup">
                            <p:stCondLst>
                              <p:cond delay="10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nodeType="afterGroup">
                            <p:stCondLst>
                              <p:cond delay="2000"/>
                            </p:stCondLst>
                            <p:childTnLst>
                              <p:par>
                                <p:cTn id="20" presetID="42"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3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4" name="Объект 5"/>
          <p:cNvPicPr>
            <a:picLocks noChangeAspect="1"/>
          </p:cNvPicPr>
          <p:nvPr>
            <p:custDataLst>
              <p:tags r:id="rId4"/>
            </p:custDataLst>
          </p:nvPr>
        </p:nvPicPr>
        <p:blipFill>
          <a:blip r:embed="rId3">
            <a:extLst>
              <a:ext uri="{28A0092B-C50C-407E-A947-70E740481C1C}">
                <a14:useLocalDpi xmlns:a14="http://schemas.microsoft.com/office/drawing/2010/main" val="0"/>
              </a:ext>
            </a:extLst>
          </a:blip>
          <a:srcRect t="11750" b="12850"/>
          <a:stretch>
            <a:fillRect/>
          </a:stretch>
        </p:blipFill>
        <p:spPr>
          <a:xfrm>
            <a:off x="0" y="0"/>
            <a:ext cx="12192000" cy="6894576"/>
          </a:xfrm>
          <a:prstGeom prst="rect">
            <a:avLst/>
          </a:prstGeom>
        </p:spPr>
      </p:pic>
      <p:sp>
        <p:nvSpPr>
          <p:cNvPr id="6" name="Объект 2"/>
          <p:cNvSpPr txBox="1"/>
          <p:nvPr>
            <p:custDataLst>
              <p:tags r:id="rId5"/>
            </p:custDataLst>
          </p:nvPr>
        </p:nvSpPr>
        <p:spPr>
          <a:xfrm>
            <a:off x="466741" y="420999"/>
            <a:ext cx="10515600" cy="6152914"/>
          </a:xfrm>
          <a:prstGeom prst="roundRect">
            <a:avLst/>
          </a:prstGeom>
          <a:solidFill>
            <a:srgbClr val="F6ECFA"/>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ru-RU" sz="1800" smtClean="0">
              <a:latin typeface="+mj-lt"/>
            </a:endParaRPr>
          </a:p>
          <a:p>
            <a:pPr marL="0" indent="0">
              <a:buFont typeface="Arial" panose="020b0604020202020204" pitchFamily="34" charset="0"/>
              <a:buNone/>
            </a:pPr>
            <a:endParaRPr lang="ru-RU" sz="1800">
              <a:latin typeface="+mj-lt"/>
            </a:endParaRPr>
          </a:p>
        </p:txBody>
      </p:sp>
      <p:sp>
        <p:nvSpPr>
          <p:cNvPr id="2" name="Заголовок 1"/>
          <p:cNvSpPr>
            <a:spLocks noGrp="1"/>
          </p:cNvSpPr>
          <p:nvPr>
            <p:ph type="title"/>
            <p:custDataLst>
              <p:tags r:id="rId6"/>
            </p:custDataLst>
          </p:nvPr>
        </p:nvSpPr>
        <p:spPr>
          <a:xfrm>
            <a:off x="843730" y="2121725"/>
            <a:ext cx="9761621" cy="1325563"/>
          </a:xfrm>
        </p:spPr>
        <p:txBody>
          <a:bodyPr>
            <a:noAutofit/>
          </a:bodyPr>
          <a:lstStyle/>
          <a:p>
            <a:r>
              <a:rPr lang="ru-RU" sz="2000" b="1"/>
              <a:t>Заключение</a:t>
            </a:r>
            <a:br>
              <a:rPr lang="ru-RU" sz="2000"/>
            </a:br>
            <a:r>
              <a:rPr lang="ru-RU" sz="2000"/>
              <a:t>Отмечу, что информационные технологии на уроках английского языка играют важную роль в образовательном процессе. Они делают изучение языка не только более доступным и эффективным, но и мотивируют нас учиться. Благодаря им, мы можем погружаться в языковую среду, изучать культуру англоговорящих стран и осваивать язык через увлекательные и интерактивные формы работы. В нашей школе, внедрение информационных технологий доказало свою эффективность, и стало неотъемлемой частью современного образовательного процесса.</a:t>
            </a:r>
            <a:br>
              <a:rPr lang="ru-RU" sz="2000"/>
            </a:br>
            <a:r>
              <a:rPr lang="ru-RU" sz="2000" b="1"/>
              <a:t>Вывод</a:t>
            </a:r>
            <a:br>
              <a:rPr lang="ru-RU" sz="2000"/>
            </a:br>
            <a:r>
              <a:rPr lang="ru-RU" sz="2000"/>
              <a:t>Таким образом, цифровые помощники значительно расширяют возможности педагогов и воспитателей, делая образовательный процесс более гибким, интерактивным и доступным. Технологические инструменты помогают не только упростить организацию учебного процесса, но и повысить качество образования, адаптируя его к современным требованиям и интересам учащихся.</a:t>
            </a:r>
            <a:br>
              <a:rPr lang="ru-RU" sz="2000"/>
            </a:br>
            <a:endParaRPr lang="ru-RU" sz="2000"/>
          </a:p>
        </p:txBody>
      </p:sp>
      <p:pic>
        <p:nvPicPr>
          <p:cNvPr id="5" name="Объект 4"/>
          <p:cNvPicPr>
            <a:picLocks noGrp="1" noChangeAspect="1"/>
          </p:cNvPicPr>
          <p:nvPr>
            <p:ph idx="1"/>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7949955" y="4427621"/>
            <a:ext cx="4080948" cy="2306623"/>
          </a:xfrm>
          <a:prstGeom prst="roundRect">
            <a:avLst/>
          </a:prstGeom>
        </p:spPr>
      </p:pic>
      <p:pic>
        <p:nvPicPr>
          <p:cNvPr id="7" name="Конкурс Цифровая волна">
            <a:hlinkClick action="ppaction://media"/>
          </p:cNvPr>
          <p:cNvPicPr>
            <a:picLocks noChangeAspect="1"/>
          </p:cNvPicPr>
          <p:nvPr>
            <a:audioFile r:link="rId11"/>
            <p:custDataLst>
              <p:tags r:id="rId10"/>
            </p:custDataLst>
            <p:extLst>
              <p:ext uri="{DAA4B4D4-6D71-4841-9C94-3DE7FCFB9230}">
                <p14:media xmlns:p14="http://schemas.microsoft.com/office/powerpoint/2010/main" r:embed="rId12"/>
              </p:ext>
            </p:extLst>
          </p:nvPr>
        </p:nvPicPr>
        <p:blipFill>
          <a:blip r:embed="rId9"/>
          <a:stretch>
            <a:fillRect/>
          </a:stretch>
        </p:blipFill>
        <p:spPr>
          <a:xfrm>
            <a:off x="6029325" y="5639680"/>
            <a:ext cx="609600" cy="609600"/>
          </a:xfrm>
          <a:prstGeom prst="rect">
            <a:avLst/>
          </a:prstGeom>
        </p:spPr>
      </p:pic>
      <p:sp>
        <p:nvSpPr>
          <p:cNvPr id="8" name="TextBox 7"/>
          <p:cNvSpPr txBox="1"/>
          <p:nvPr>
            <p:custDataLst>
              <p:tags r:id="rId13"/>
            </p:custDataLst>
          </p:nvPr>
        </p:nvSpPr>
        <p:spPr>
          <a:xfrm>
            <a:off x="821773" y="5039515"/>
            <a:ext cx="4158990" cy="1200329"/>
          </a:xfrm>
          <a:prstGeom prst="rect">
            <a:avLst/>
          </a:prstGeom>
          <a:noFill/>
        </p:spPr>
        <p:txBody>
          <a:bodyPr wrap="square" rtlCol="0">
            <a:spAutoFit/>
          </a:bodyPr>
          <a:lstStyle/>
          <a:p>
            <a:r>
              <a:rPr lang="ru-RU" i="1" smtClean="0"/>
              <a:t>А в заключении хотелось бы поделиться с вами последним нашим с моими учениками проектом-песней, созданной с помощью ИИ))</a:t>
            </a:r>
            <a:endParaRPr lang="ru-RU" i="1"/>
          </a:p>
        </p:txBody>
      </p:sp>
    </p:spTree>
    <p:extLst>
      <p:ext uri="{BB962C8B-B14F-4D97-AF65-F5344CB8AC3E}">
        <p14:creationId xmlns:p14="http://schemas.microsoft.com/office/powerpoint/2010/main" val="4665949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mediacall" presetSubtype="0" fill="hold" nodeType="clickEffect">
                                  <p:stCondLst>
                                    <p:cond delay="0"/>
                                  </p:stCondLst>
                                  <p:childTnLst>
                                    <p:cmd type="call" cmd="stop">
                                      <p:cBhvr>
                                        <p:cTn id="6" dur="1" fill="hold"/>
                                        <p:tgtEl>
                                          <p:spTgt spid="7"/>
                                        </p:tgtEl>
                                      </p:cBhvr>
                                    </p:cmd>
                                  </p:childTnLst>
                                </p:cTn>
                              </p:par>
                            </p:childTnLst>
                          </p:cTn>
                        </p:par>
                      </p:childTnLst>
                    </p:cTn>
                  </p:par>
                  <p:par>
                    <p:cTn id="8" fill="hold" nodeType="clickPar">
                      <p:stCondLst>
                        <p:cond delay="indefinite"/>
                      </p:stCondLst>
                      <p:childTnLst>
                        <p:par>
                          <p:cTn id="9" fill="hold" nodeType="after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8" grpId="0"/>
    </p:bldLst>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rcRect t="11750" b="12850"/>
          <a:stretch>
            <a:fillRect/>
          </a:stretch>
        </p:blipFill>
        <p:spPr>
          <a:xfrm>
            <a:off x="0" y="0"/>
            <a:ext cx="12192000" cy="6894576"/>
          </a:xfrm>
        </p:spPr>
      </p:pic>
      <p:sp>
        <p:nvSpPr>
          <p:cNvPr id="2" name="Заголовок 1"/>
          <p:cNvSpPr>
            <a:spLocks noGrp="1"/>
          </p:cNvSpPr>
          <p:nvPr>
            <p:ph type="title"/>
          </p:nvPr>
        </p:nvSpPr>
        <p:spPr>
          <a:xfrm>
            <a:off x="307847" y="338011"/>
            <a:ext cx="11692127" cy="1893443"/>
          </a:xfrm>
          <a:solidFill>
            <a:srgbClr val="FFFFFF">
              <a:alpha val="47059"/>
            </a:srgbClr>
          </a:solidFill>
        </p:spPr>
        <p:txBody>
          <a:bodyPr>
            <a:normAutofit fontScale="90000"/>
          </a:bodyPr>
          <a:lstStyle/>
          <a:p>
            <a:r>
              <a:rPr lang="ru-RU" sz="3600" b="1" smtClean="0">
                <a:solidFill>
                  <a:schemeClr val="bg1"/>
                </a:solidFill>
              </a:rPr>
              <a:t>Цель работы</a:t>
            </a:r>
            <a:br>
              <a:rPr lang="ru-RU" sz="3600" b="1" smtClean="0">
                <a:solidFill>
                  <a:schemeClr val="bg1"/>
                </a:solidFill>
              </a:rPr>
            </a:br>
            <a:r>
              <a:rPr lang="ru-RU" sz="2700" smtClean="0"/>
              <a:t>Изучить </a:t>
            </a:r>
            <a:r>
              <a:rPr lang="ru-RU" sz="2700"/>
              <a:t>использования систем ИИ в образовательном процессе и их практическое применение на </a:t>
            </a:r>
            <a:r>
              <a:rPr lang="ru-RU" sz="2700" smtClean="0"/>
              <a:t>уроках, </a:t>
            </a:r>
            <a:r>
              <a:rPr lang="ru-RU" sz="2800" smtClean="0"/>
              <a:t>показать </a:t>
            </a:r>
            <a:r>
              <a:rPr lang="ru-RU" sz="2800"/>
              <a:t>необходимость и пользу использования технологий нейронных сетей и искусственного интеллекта в образовании.</a:t>
            </a:r>
            <a:r>
              <a:rPr lang="ru-RU" sz="2800" b="1" i="1"/>
              <a:t> </a:t>
            </a:r>
            <a:endParaRPr lang="ru-RU" sz="2700"/>
          </a:p>
        </p:txBody>
      </p:sp>
      <p:sp>
        <p:nvSpPr>
          <p:cNvPr id="7" name="Заголовок 1"/>
          <p:cNvSpPr txBox="1"/>
          <p:nvPr/>
        </p:nvSpPr>
        <p:spPr>
          <a:xfrm>
            <a:off x="307848" y="2359152"/>
            <a:ext cx="10515600" cy="4398344"/>
          </a:xfrm>
          <a:prstGeom prst="rect">
            <a:avLst/>
          </a:prstGeom>
          <a:solidFill>
            <a:srgbClr val="FFFFFF">
              <a:alpha val="47059"/>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smtClean="0">
                <a:solidFill>
                  <a:schemeClr val="bg1"/>
                </a:solidFill>
              </a:rPr>
              <a:t>Актуальность работы</a:t>
            </a:r>
          </a:p>
          <a:p>
            <a:r>
              <a:rPr lang="ru-RU" sz="2800"/>
              <a:t>В современном образовательном процессе цифровые технологии играют ключевую роль, предоставляя педагогам </a:t>
            </a:r>
            <a:r>
              <a:rPr lang="ru-RU" sz="2800" smtClean="0"/>
              <a:t>эффективные </a:t>
            </a:r>
            <a:r>
              <a:rPr lang="ru-RU" sz="2800"/>
              <a:t>инструменты для организации учебной </a:t>
            </a:r>
            <a:endParaRPr lang="ru-RU" sz="2800" smtClean="0"/>
          </a:p>
          <a:p>
            <a:r>
              <a:rPr lang="ru-RU" sz="2800" smtClean="0"/>
              <a:t>деятельности </a:t>
            </a:r>
            <a:r>
              <a:rPr lang="ru-RU" sz="2800"/>
              <a:t>и взаимодействия с учениками</a:t>
            </a:r>
            <a:r>
              <a:rPr lang="ru-RU" sz="2800" smtClean="0"/>
              <a:t>.</a:t>
            </a:r>
          </a:p>
          <a:p>
            <a:r>
              <a:rPr lang="ru-RU" sz="2800" smtClean="0"/>
              <a:t> </a:t>
            </a:r>
          </a:p>
          <a:p>
            <a:r>
              <a:rPr lang="ru-RU" sz="2800" smtClean="0"/>
              <a:t>Эти </a:t>
            </a:r>
            <a:r>
              <a:rPr lang="ru-RU" sz="2800"/>
              <a:t>технологии не только облегчают </a:t>
            </a:r>
            <a:endParaRPr lang="ru-RU" sz="2800" smtClean="0"/>
          </a:p>
          <a:p>
            <a:r>
              <a:rPr lang="ru-RU" sz="2800" smtClean="0"/>
              <a:t>выполнение </a:t>
            </a:r>
            <a:r>
              <a:rPr lang="ru-RU" sz="2800"/>
              <a:t>повседневных задач, но и </a:t>
            </a:r>
            <a:endParaRPr lang="ru-RU" sz="2800" smtClean="0"/>
          </a:p>
          <a:p>
            <a:r>
              <a:rPr lang="ru-RU" sz="2800" smtClean="0"/>
              <a:t>открывают </a:t>
            </a:r>
            <a:r>
              <a:rPr lang="ru-RU" sz="2800"/>
              <a:t>новые горизонты для развития </a:t>
            </a:r>
            <a:endParaRPr lang="ru-RU" sz="2800" smtClean="0"/>
          </a:p>
          <a:p>
            <a:r>
              <a:rPr lang="ru-RU" sz="2800" smtClean="0"/>
              <a:t>образовательного </a:t>
            </a:r>
            <a:r>
              <a:rPr lang="ru-RU" sz="2800"/>
              <a:t>процесса.</a:t>
            </a:r>
          </a:p>
          <a:p>
            <a:endParaRPr lang="ru-RU"/>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rcRect l="24531" t="13228" r="10197" b="20227"/>
          <a:stretch>
            <a:fillRect/>
          </a:stretch>
        </p:blipFill>
        <p:spPr>
          <a:xfrm>
            <a:off x="7465970" y="3675888"/>
            <a:ext cx="4534005" cy="3081608"/>
          </a:xfrm>
          <a:prstGeom prst="rect">
            <a:avLst/>
          </a:prstGeom>
        </p:spPr>
      </p:pic>
    </p:spTree>
    <p:extLst>
      <p:ext uri="{BB962C8B-B14F-4D97-AF65-F5344CB8AC3E}">
        <p14:creationId xmlns:p14="http://schemas.microsoft.com/office/powerpoint/2010/main" val="3479406735"/>
      </p:ext>
    </p:ext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Объект 5"/>
          <p:cNvPicPr>
            <a:picLocks noChangeAspect="1"/>
          </p:cNvPicPr>
          <p:nvPr/>
        </p:nvPicPr>
        <p:blipFill>
          <a:blip r:embed="rId2">
            <a:extLst>
              <a:ext uri="{28A0092B-C50C-407E-A947-70E740481C1C}">
                <a14:useLocalDpi xmlns:a14="http://schemas.microsoft.com/office/drawing/2010/main" val="0"/>
              </a:ext>
            </a:extLst>
          </a:blip>
          <a:srcRect t="11750" b="12850"/>
          <a:stretch>
            <a:fillRect/>
          </a:stretch>
        </p:blipFill>
        <p:spPr>
          <a:xfrm>
            <a:off x="0" y="0"/>
            <a:ext cx="12192000" cy="6894576"/>
          </a:xfrm>
          <a:prstGeom prst="rect">
            <a:avLst/>
          </a:prstGeom>
        </p:spPr>
      </p:pic>
      <p:sp>
        <p:nvSpPr>
          <p:cNvPr id="2" name="Заголовок 1"/>
          <p:cNvSpPr>
            <a:spLocks noGrp="1"/>
          </p:cNvSpPr>
          <p:nvPr>
            <p:ph type="title"/>
          </p:nvPr>
        </p:nvSpPr>
        <p:spPr>
          <a:xfrm>
            <a:off x="838200" y="0"/>
            <a:ext cx="10515600" cy="1325563"/>
          </a:xfrm>
        </p:spPr>
        <p:txBody>
          <a:bodyPr/>
          <a:lstStyle/>
          <a:p>
            <a:pPr algn="ctr"/>
            <a:r>
              <a:rPr lang="ru-RU" b="1" smtClean="0">
                <a:solidFill>
                  <a:schemeClr val="bg1"/>
                </a:solidFill>
              </a:rPr>
              <a:t>Образовательные платформы</a:t>
            </a:r>
            <a:endParaRPr lang="ru-RU" b="1">
              <a:solidFill>
                <a:schemeClr val="bg1"/>
              </a:solidFill>
            </a:endParaRPr>
          </a:p>
        </p:txBody>
      </p:sp>
      <p:sp>
        <p:nvSpPr>
          <p:cNvPr id="3" name="Объект 2"/>
          <p:cNvSpPr>
            <a:spLocks noGrp="1"/>
          </p:cNvSpPr>
          <p:nvPr>
            <p:ph idx="1"/>
          </p:nvPr>
        </p:nvSpPr>
        <p:spPr>
          <a:xfrm>
            <a:off x="660917" y="986914"/>
            <a:ext cx="11022367" cy="4885893"/>
          </a:xfrm>
          <a:solidFill>
            <a:srgbClr val="F6F6F6">
              <a:alpha val="69804"/>
            </a:srgbClr>
          </a:solidFill>
        </p:spPr>
        <p:txBody>
          <a:bodyPr>
            <a:normAutofit/>
          </a:bodyPr>
          <a:lstStyle/>
          <a:p>
            <a:pPr marL="0" indent="0">
              <a:buNone/>
            </a:pPr>
            <a:r>
              <a:rPr lang="ru-RU" sz="2400">
                <a:latin typeface="+mj-lt"/>
              </a:rPr>
              <a:t>Основными цифровыми помощниками являются образовательные </a:t>
            </a:r>
            <a:r>
              <a:rPr lang="ru-RU" sz="2400" smtClean="0">
                <a:latin typeface="+mj-lt"/>
              </a:rPr>
              <a:t>платформы</a:t>
            </a:r>
            <a:r>
              <a:rPr lang="ru-RU" sz="2400">
                <a:latin typeface="+mj-lt"/>
              </a:rPr>
              <a:t>. Эти виртуальные среды предоставляют </a:t>
            </a:r>
            <a:r>
              <a:rPr lang="ru-RU" sz="2400" smtClean="0">
                <a:latin typeface="+mj-lt"/>
              </a:rPr>
              <a:t>мне </a:t>
            </a:r>
            <a:r>
              <a:rPr lang="ru-RU" sz="2400">
                <a:latin typeface="+mj-lt"/>
              </a:rPr>
              <a:t>возможность создавать и управлять образовательным контентом, организовывать задания, проводить тесты, а также отслеживать успеваемость учеников. </a:t>
            </a:r>
            <a:endParaRPr lang="ru-RU" sz="2400" smtClean="0">
              <a:latin typeface="+mj-lt"/>
            </a:endParaRPr>
          </a:p>
          <a:p>
            <a:pPr marL="0" indent="0">
              <a:buNone/>
            </a:pPr>
            <a:r>
              <a:rPr lang="ru-RU" sz="2400" smtClean="0">
                <a:latin typeface="+mj-lt"/>
              </a:rPr>
              <a:t>Такие </a:t>
            </a:r>
            <a:r>
              <a:rPr lang="ru-RU" sz="2400">
                <a:latin typeface="+mj-lt"/>
              </a:rPr>
              <a:t>платформы способствуют централизованному хранению и доступу к учебным материалам, упрощая процесс планирования уроков и обеспечения связи между участниками образовательного процесса. </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009" y="3213717"/>
            <a:ext cx="2584931" cy="3646004"/>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6997" y="3570086"/>
            <a:ext cx="4651356" cy="3287914"/>
          </a:xfrm>
          <a:prstGeom prst="rect">
            <a:avLst/>
          </a:prstGeom>
        </p:spPr>
      </p:pic>
      <p:pic>
        <p:nvPicPr>
          <p:cNvPr id="11" name="Рисунок 10"/>
          <p:cNvPicPr>
            <a:picLocks noChangeAspect="1"/>
          </p:cNvPicPr>
          <p:nvPr/>
        </p:nvPicPr>
        <p:blipFill>
          <a:blip r:embed="rId5"/>
          <a:srcRect l="19167" t="30456" r="34381" b="11511"/>
          <a:stretch>
            <a:fillRect/>
          </a:stretch>
        </p:blipFill>
        <p:spPr>
          <a:xfrm>
            <a:off x="311261" y="3570086"/>
            <a:ext cx="3964989" cy="2786326"/>
          </a:xfrm>
          <a:prstGeom prst="rect">
            <a:avLst/>
          </a:prstGeom>
        </p:spPr>
      </p:pic>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6264" y="5206646"/>
            <a:ext cx="1669642" cy="1669642"/>
          </a:xfrm>
          <a:prstGeom prst="rect">
            <a:avLst/>
          </a:prstGeom>
        </p:spPr>
      </p:pic>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171" y="5188358"/>
            <a:ext cx="2148708" cy="1687930"/>
          </a:xfrm>
          <a:prstGeom prst="rect">
            <a:avLst/>
          </a:prstGeom>
        </p:spPr>
      </p:pic>
    </p:spTree>
    <p:extLst>
      <p:ext uri="{BB962C8B-B14F-4D97-AF65-F5344CB8AC3E}">
        <p14:creationId xmlns:p14="http://schemas.microsoft.com/office/powerpoint/2010/main" val="28758817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0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20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Объект 5"/>
          <p:cNvPicPr>
            <a:picLocks noChangeAspect="1"/>
          </p:cNvPicPr>
          <p:nvPr/>
        </p:nvPicPr>
        <p:blipFill>
          <a:blip r:embed="rId2">
            <a:extLst>
              <a:ext uri="{28A0092B-C50C-407E-A947-70E740481C1C}">
                <a14:useLocalDpi xmlns:a14="http://schemas.microsoft.com/office/drawing/2010/main" val="0"/>
              </a:ext>
            </a:extLst>
          </a:blip>
          <a:srcRect t="11750" b="12850"/>
          <a:stretch>
            <a:fillRect/>
          </a:stretch>
        </p:blipFill>
        <p:spPr>
          <a:xfrm>
            <a:off x="0" y="0"/>
            <a:ext cx="12192000" cy="6894576"/>
          </a:xfrm>
          <a:prstGeom prst="rect">
            <a:avLst/>
          </a:prstGeom>
        </p:spPr>
      </p:pic>
      <p:sp>
        <p:nvSpPr>
          <p:cNvPr id="2" name="Заголовок 1"/>
          <p:cNvSpPr>
            <a:spLocks noGrp="1"/>
          </p:cNvSpPr>
          <p:nvPr>
            <p:ph type="title"/>
          </p:nvPr>
        </p:nvSpPr>
        <p:spPr>
          <a:xfrm>
            <a:off x="838200" y="0"/>
            <a:ext cx="10515600" cy="1325563"/>
          </a:xfrm>
        </p:spPr>
        <p:txBody>
          <a:bodyPr/>
          <a:lstStyle/>
          <a:p>
            <a:pPr algn="ctr"/>
            <a:r>
              <a:rPr lang="ru-RU" b="1" smtClean="0">
                <a:solidFill>
                  <a:schemeClr val="bg1"/>
                </a:solidFill>
              </a:rPr>
              <a:t>Образовательные платформы</a:t>
            </a:r>
            <a:endParaRPr lang="ru-RU" b="1">
              <a:solidFill>
                <a:schemeClr val="bg1"/>
              </a:solidFill>
            </a:endParaRPr>
          </a:p>
        </p:txBody>
      </p:sp>
      <p:pic>
        <p:nvPicPr>
          <p:cNvPr id="8" name="Рисунок 7"/>
          <p:cNvPicPr>
            <a:picLocks noChangeAspect="1"/>
          </p:cNvPicPr>
          <p:nvPr/>
        </p:nvPicPr>
        <p:blipFill>
          <a:blip r:embed="rId3"/>
          <a:srcRect l="30338" t="12827" r="32904" b="6226"/>
          <a:stretch>
            <a:fillRect/>
          </a:stretch>
        </p:blipFill>
        <p:spPr>
          <a:xfrm>
            <a:off x="8144172" y="2183386"/>
            <a:ext cx="3020168" cy="3741163"/>
          </a:xfrm>
          <a:prstGeom prst="rect">
            <a:avLst/>
          </a:prstGeom>
        </p:spPr>
      </p:pic>
      <p:pic>
        <p:nvPicPr>
          <p:cNvPr id="11" name="Рисунок 10"/>
          <p:cNvPicPr>
            <a:picLocks noChangeAspect="1"/>
          </p:cNvPicPr>
          <p:nvPr/>
        </p:nvPicPr>
        <p:blipFill>
          <a:blip r:embed="rId4"/>
          <a:srcRect l="34060" t="11682" r="35586" b="11269"/>
          <a:stretch>
            <a:fillRect/>
          </a:stretch>
        </p:blipFill>
        <p:spPr>
          <a:xfrm>
            <a:off x="5442669" y="3206966"/>
            <a:ext cx="2474807" cy="3533582"/>
          </a:xfrm>
          <a:prstGeom prst="rect">
            <a:avLst/>
          </a:prstGeom>
        </p:spPr>
      </p:pic>
      <p:pic>
        <p:nvPicPr>
          <p:cNvPr id="10" name="Рисунок 9"/>
          <p:cNvPicPr>
            <a:picLocks noChangeAspect="1"/>
          </p:cNvPicPr>
          <p:nvPr/>
        </p:nvPicPr>
        <p:blipFill>
          <a:blip r:embed="rId5"/>
          <a:srcRect l="33649" t="11520" r="35652" b="11477"/>
          <a:stretch>
            <a:fillRect/>
          </a:stretch>
        </p:blipFill>
        <p:spPr>
          <a:xfrm>
            <a:off x="2690018" y="3181527"/>
            <a:ext cx="2522412" cy="3559021"/>
          </a:xfrm>
          <a:prstGeom prst="rect">
            <a:avLst/>
          </a:prstGeom>
        </p:spPr>
      </p:pic>
      <p:pic>
        <p:nvPicPr>
          <p:cNvPr id="9" name="Рисунок 8"/>
          <p:cNvPicPr>
            <a:picLocks noChangeAspect="1"/>
          </p:cNvPicPr>
          <p:nvPr/>
        </p:nvPicPr>
        <p:blipFill>
          <a:blip r:embed="rId6"/>
          <a:srcRect l="33149" t="12125" r="35419" b="7745"/>
          <a:stretch>
            <a:fillRect/>
          </a:stretch>
        </p:blipFill>
        <p:spPr>
          <a:xfrm>
            <a:off x="126506" y="1000125"/>
            <a:ext cx="2494071" cy="3576403"/>
          </a:xfrm>
          <a:prstGeom prst="rect">
            <a:avLst/>
          </a:prstGeom>
        </p:spPr>
      </p:pic>
      <p:pic>
        <p:nvPicPr>
          <p:cNvPr id="12" name="Объект 11"/>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273447" y="4630417"/>
            <a:ext cx="2143125" cy="2143125"/>
          </a:xfrm>
          <a:solidFill>
            <a:srgbClr val="F6F6F6">
              <a:alpha val="69804"/>
            </a:srgbClr>
          </a:solidFill>
        </p:spPr>
      </p:pic>
      <p:pic>
        <p:nvPicPr>
          <p:cNvPr id="13" name="Рисунок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0338" y="1103050"/>
            <a:ext cx="4995156" cy="944521"/>
          </a:xfrm>
          <a:prstGeom prst="rect">
            <a:avLst/>
          </a:prstGeom>
        </p:spPr>
      </p:pic>
    </p:spTree>
    <p:extLst>
      <p:ext uri="{BB962C8B-B14F-4D97-AF65-F5344CB8AC3E}">
        <p14:creationId xmlns:p14="http://schemas.microsoft.com/office/powerpoint/2010/main" val="26171441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Объект 5"/>
          <p:cNvPicPr>
            <a:picLocks noChangeAspect="1"/>
          </p:cNvPicPr>
          <p:nvPr/>
        </p:nvPicPr>
        <p:blipFill>
          <a:blip r:embed="rId2">
            <a:extLst>
              <a:ext uri="{28A0092B-C50C-407E-A947-70E740481C1C}">
                <a14:useLocalDpi xmlns:a14="http://schemas.microsoft.com/office/drawing/2010/main" val="0"/>
              </a:ext>
            </a:extLst>
          </a:blip>
          <a:srcRect t="11750" b="12850"/>
          <a:stretch>
            <a:fillRect/>
          </a:stretch>
        </p:blipFill>
        <p:spPr>
          <a:xfrm>
            <a:off x="0" y="0"/>
            <a:ext cx="12192000" cy="6894576"/>
          </a:xfrm>
          <a:prstGeom prst="rect">
            <a:avLst/>
          </a:prstGeom>
        </p:spPr>
      </p:pic>
      <p:pic>
        <p:nvPicPr>
          <p:cNvPr id="5" name="Рисунок 4"/>
          <p:cNvPicPr>
            <a:picLocks noChangeAspect="1"/>
          </p:cNvPicPr>
          <p:nvPr/>
        </p:nvPicPr>
        <p:blipFill>
          <a:blip r:embed="rId3"/>
          <a:srcRect l="21535" t="11737" r="22935" b="27179"/>
          <a:stretch>
            <a:fillRect/>
          </a:stretch>
        </p:blipFill>
        <p:spPr>
          <a:xfrm>
            <a:off x="212402" y="2079674"/>
            <a:ext cx="5100066" cy="3155714"/>
          </a:xfrm>
          <a:prstGeom prst="rect">
            <a:avLst/>
          </a:prstGeom>
        </p:spPr>
      </p:pic>
      <p:pic>
        <p:nvPicPr>
          <p:cNvPr id="6" name="Рисунок 5"/>
          <p:cNvPicPr>
            <a:picLocks noChangeAspect="1"/>
          </p:cNvPicPr>
          <p:nvPr/>
        </p:nvPicPr>
        <p:blipFill>
          <a:blip r:embed="rId4"/>
          <a:srcRect l="20338" t="11818" r="24475" b="19265"/>
          <a:stretch>
            <a:fillRect/>
          </a:stretch>
        </p:blipFill>
        <p:spPr>
          <a:xfrm>
            <a:off x="7383381" y="1777927"/>
            <a:ext cx="4636008" cy="3256435"/>
          </a:xfrm>
          <a:prstGeom prst="rect">
            <a:avLst/>
          </a:prstGeom>
        </p:spPr>
      </p:pic>
      <p:pic>
        <p:nvPicPr>
          <p:cNvPr id="7" name="Рисунок 6"/>
          <p:cNvPicPr>
            <a:picLocks noChangeAspect="1"/>
          </p:cNvPicPr>
          <p:nvPr/>
        </p:nvPicPr>
        <p:blipFill>
          <a:blip r:embed="rId5"/>
          <a:srcRect l="19851" t="11222" r="23397" b="18088"/>
          <a:stretch>
            <a:fillRect/>
          </a:stretch>
        </p:blipFill>
        <p:spPr>
          <a:xfrm>
            <a:off x="3913215" y="4335757"/>
            <a:ext cx="3584448" cy="2511472"/>
          </a:xfrm>
          <a:prstGeom prst="rect">
            <a:avLst/>
          </a:prstGeom>
        </p:spPr>
      </p:pic>
      <p:sp>
        <p:nvSpPr>
          <p:cNvPr id="10" name="Заголовок 1"/>
          <p:cNvSpPr txBox="1"/>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smtClean="0">
                <a:solidFill>
                  <a:schemeClr val="bg1"/>
                </a:solidFill>
              </a:rPr>
              <a:t>Образовательные платформы</a:t>
            </a:r>
            <a:endParaRPr lang="ru-RU" b="1">
              <a:solidFill>
                <a:schemeClr val="bg1"/>
              </a:solidFill>
            </a:endParaRPr>
          </a:p>
        </p:txBody>
      </p:sp>
      <p:pic>
        <p:nvPicPr>
          <p:cNvPr id="11" name="Рисунок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840" y="5950383"/>
            <a:ext cx="3924094" cy="896845"/>
          </a:xfrm>
          <a:prstGeom prst="rect">
            <a:avLst/>
          </a:prstGeom>
        </p:spPr>
      </p:pic>
      <p:pic>
        <p:nvPicPr>
          <p:cNvPr id="12" name="Рисунок 11"/>
          <p:cNvPicPr>
            <a:picLocks noChangeAspect="1"/>
          </p:cNvPicPr>
          <p:nvPr/>
        </p:nvPicPr>
        <p:blipFill>
          <a:blip r:embed="rId7">
            <a:extLst>
              <a:ext uri="{28A0092B-C50C-407E-A947-70E740481C1C}">
                <a14:useLocalDpi xmlns:a14="http://schemas.microsoft.com/office/drawing/2010/main" val="0"/>
              </a:ext>
            </a:extLst>
          </a:blip>
          <a:srcRect l="71236"/>
          <a:stretch>
            <a:fillRect/>
          </a:stretch>
        </p:blipFill>
        <p:spPr>
          <a:xfrm>
            <a:off x="8759304" y="5005710"/>
            <a:ext cx="3432696" cy="1996522"/>
          </a:xfrm>
          <a:prstGeom prst="rect">
            <a:avLst/>
          </a:prstGeom>
        </p:spPr>
      </p:pic>
      <p:pic>
        <p:nvPicPr>
          <p:cNvPr id="13" name="Рисунок 12"/>
          <p:cNvPicPr>
            <a:picLocks noChangeAspect="1"/>
          </p:cNvPicPr>
          <p:nvPr/>
        </p:nvPicPr>
        <p:blipFill>
          <a:blip r:embed="rId8">
            <a:extLst>
              <a:ext uri="{28A0092B-C50C-407E-A947-70E740481C1C}">
                <a14:useLocalDpi xmlns:a14="http://schemas.microsoft.com/office/drawing/2010/main" val="0"/>
              </a:ext>
            </a:extLst>
          </a:blip>
          <a:srcRect l="-12870" t="6412" r="29812" b="-6412"/>
          <a:stretch>
            <a:fillRect/>
          </a:stretch>
        </p:blipFill>
        <p:spPr>
          <a:xfrm>
            <a:off x="2784063" y="1013788"/>
            <a:ext cx="5056810" cy="1018538"/>
          </a:xfrm>
          <a:prstGeom prst="rect">
            <a:avLst/>
          </a:prstGeom>
        </p:spPr>
      </p:pic>
    </p:spTree>
    <p:extLst>
      <p:ext uri="{BB962C8B-B14F-4D97-AF65-F5344CB8AC3E}">
        <p14:creationId xmlns:p14="http://schemas.microsoft.com/office/powerpoint/2010/main" val="29629728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1000"/>
                            </p:stCondLst>
                            <p:childTnLst>
                              <p:par>
                                <p:cTn id="29" presetID="42"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Объект 5"/>
          <p:cNvPicPr>
            <a:picLocks noChangeAspect="1"/>
          </p:cNvPicPr>
          <p:nvPr/>
        </p:nvPicPr>
        <p:blipFill>
          <a:blip r:embed="rId2">
            <a:extLst>
              <a:ext uri="{28A0092B-C50C-407E-A947-70E740481C1C}">
                <a14:useLocalDpi xmlns:a14="http://schemas.microsoft.com/office/drawing/2010/main" val="0"/>
              </a:ext>
            </a:extLst>
          </a:blip>
          <a:srcRect t="11750" b="12850"/>
          <a:stretch>
            <a:fillRect/>
          </a:stretch>
        </p:blipFill>
        <p:spPr>
          <a:xfrm>
            <a:off x="0" y="0"/>
            <a:ext cx="12192000" cy="6894576"/>
          </a:xfrm>
          <a:prstGeom prst="rect">
            <a:avLst/>
          </a:prstGeom>
        </p:spPr>
      </p:pic>
      <p:sp>
        <p:nvSpPr>
          <p:cNvPr id="2" name="Заголовок 1"/>
          <p:cNvSpPr>
            <a:spLocks noGrp="1"/>
          </p:cNvSpPr>
          <p:nvPr>
            <p:ph type="title"/>
          </p:nvPr>
        </p:nvSpPr>
        <p:spPr>
          <a:xfrm>
            <a:off x="838200" y="41505"/>
            <a:ext cx="10515600" cy="1325563"/>
          </a:xfrm>
        </p:spPr>
        <p:txBody>
          <a:bodyPr/>
          <a:lstStyle/>
          <a:p>
            <a:pPr algn="ctr"/>
            <a:r>
              <a:rPr lang="ru-RU" b="1" smtClean="0">
                <a:solidFill>
                  <a:schemeClr val="bg1"/>
                </a:solidFill>
              </a:rPr>
              <a:t>Интерактивные приложения</a:t>
            </a:r>
            <a:endParaRPr lang="ru-RU" b="1">
              <a:solidFill>
                <a:schemeClr val="bg1"/>
              </a:solidFill>
            </a:endParaRPr>
          </a:p>
        </p:txBody>
      </p:sp>
      <p:sp>
        <p:nvSpPr>
          <p:cNvPr id="3" name="Объект 2"/>
          <p:cNvSpPr>
            <a:spLocks noGrp="1"/>
          </p:cNvSpPr>
          <p:nvPr>
            <p:ph idx="1"/>
          </p:nvPr>
        </p:nvSpPr>
        <p:spPr>
          <a:xfrm>
            <a:off x="905641" y="1617914"/>
            <a:ext cx="10515600" cy="4351338"/>
          </a:xfrm>
          <a:solidFill>
            <a:srgbClr val="EDD9F5">
              <a:alpha val="65882"/>
            </a:srgbClr>
          </a:solidFill>
        </p:spPr>
        <p:txBody>
          <a:bodyPr/>
          <a:lstStyle/>
          <a:p>
            <a:pPr marL="0" indent="0">
              <a:buNone/>
            </a:pPr>
            <a:r>
              <a:rPr lang="ru-RU">
                <a:latin typeface="+mj-lt"/>
              </a:rPr>
              <a:t>Не менее важными являются интерактивные приложения и обучающие игры, такие как </a:t>
            </a:r>
            <a:r>
              <a:rPr lang="en-US" b="1" err="1">
                <a:latin typeface="+mj-lt"/>
              </a:rPr>
              <a:t>Kahoot</a:t>
            </a:r>
            <a:r>
              <a:rPr lang="ru-RU" b="1">
                <a:latin typeface="+mj-lt"/>
              </a:rPr>
              <a:t> </a:t>
            </a:r>
            <a:r>
              <a:rPr lang="ru-RU">
                <a:latin typeface="+mj-lt"/>
              </a:rPr>
              <a:t>и </a:t>
            </a:r>
            <a:r>
              <a:rPr lang="ru-RU" b="1" err="1">
                <a:latin typeface="+mj-lt"/>
              </a:rPr>
              <a:t>Duolingo</a:t>
            </a:r>
            <a:r>
              <a:rPr lang="ru-RU">
                <a:latin typeface="+mj-lt"/>
              </a:rPr>
              <a:t>. </a:t>
            </a:r>
            <a:endParaRPr lang="en-US" smtClean="0">
              <a:latin typeface="+mj-lt"/>
            </a:endParaRPr>
          </a:p>
          <a:p>
            <a:pPr marL="0" indent="0">
              <a:buNone/>
            </a:pPr>
            <a:r>
              <a:rPr lang="ru-RU" smtClean="0">
                <a:latin typeface="+mj-lt"/>
              </a:rPr>
              <a:t>Эти </a:t>
            </a:r>
            <a:r>
              <a:rPr lang="ru-RU">
                <a:latin typeface="+mj-lt"/>
              </a:rPr>
              <a:t>инструменты делают учебный процесс более динамичным и вовлекающим, позволяя педагогу разрабатывать викторины, задания и игровые сценарии. </a:t>
            </a:r>
            <a:endParaRPr lang="en-US" smtClean="0">
              <a:latin typeface="+mj-lt"/>
            </a:endParaRPr>
          </a:p>
          <a:p>
            <a:pPr marL="0" indent="0">
              <a:buNone/>
            </a:pPr>
            <a:r>
              <a:rPr lang="ru-RU" smtClean="0">
                <a:latin typeface="+mj-lt"/>
              </a:rPr>
              <a:t>Такие </a:t>
            </a:r>
            <a:r>
              <a:rPr lang="ru-RU">
                <a:latin typeface="+mj-lt"/>
              </a:rPr>
              <a:t>приложения способствуют активному обучению через игровую форму, что особенно важно для младших школьников и дошкольников. </a:t>
            </a:r>
          </a:p>
        </p:txBody>
      </p:sp>
      <p:pic>
        <p:nvPicPr>
          <p:cNvPr id="7" name="Рисунок 6"/>
          <p:cNvPicPr>
            <a:picLocks noChangeAspect="1"/>
          </p:cNvPicPr>
          <p:nvPr/>
        </p:nvPicPr>
        <p:blipFill>
          <a:blip r:embed="rId3">
            <a:extLst>
              <a:ext uri="{BEBA8EAE-BF5A-486C-A8C5-ECC9F3942E4B}">
                <a14:imgProps xmlns:a14="http://schemas.microsoft.com/office/drawing/2010/main">
                  <a14:imgLayer r:embed="rId4">
                    <a14:imgEffect>
                      <a14:backgroundRemoval t="5303" b="98485" l="6400" r="94500">
                        <a14:foregroundMark x1="44700" y1="46818" x2="44700" y2="46818"/>
                        <a14:foregroundMark x1="31700" y1="76667" x2="59600" y2="74394"/>
                        <a14:foregroundMark x1="65300" y1="77879" x2="74300" y2="79091"/>
                        <a14:foregroundMark x1="23500" y1="77121" x2="25100" y2="80455"/>
                        <a14:foregroundMark x1="55100" y1="58939" x2="56800" y2="63636"/>
                        <a14:foregroundMark x1="41100" y1="46212" x2="49900" y2="52121"/>
                        <a14:foregroundMark x1="54200" y1="39697" x2="56400" y2="42879"/>
                        <a14:backgroundMark x1="30900" y1="86212" x2="38200" y2="86818"/>
                        <a14:backgroundMark x1="63400" y1="86667" x2="69900" y2="86667"/>
                        <a14:backgroundMark x1="74000" y1="69242" x2="74000" y2="69242"/>
                      </a14:backgroundRemoval>
                    </a14:imgEffect>
                  </a14:imgLayer>
                </a14:imgProps>
              </a:ext>
              <a:ext uri="{28A0092B-C50C-407E-A947-70E740481C1C}">
                <a14:useLocalDpi xmlns:a14="http://schemas.microsoft.com/office/drawing/2010/main" val="0"/>
              </a:ext>
            </a:extLst>
          </a:blip>
          <a:stretch>
            <a:fillRect/>
          </a:stretch>
        </p:blipFill>
        <p:spPr>
          <a:xfrm>
            <a:off x="-531546" y="-198551"/>
            <a:ext cx="3141760" cy="2073562"/>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4525" y="4379476"/>
            <a:ext cx="3088624" cy="2160277"/>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787" y="5558890"/>
            <a:ext cx="3753265" cy="1279404"/>
          </a:xfrm>
          <a:prstGeom prst="rect">
            <a:avLst/>
          </a:prstGeom>
        </p:spPr>
      </p:pic>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56192" y="4851915"/>
            <a:ext cx="2883202" cy="1976195"/>
          </a:xfrm>
          <a:prstGeom prst="rect">
            <a:avLst/>
          </a:prstGeom>
        </p:spPr>
      </p:pic>
      <p:pic>
        <p:nvPicPr>
          <p:cNvPr id="11" name="Рисунок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1877" y="5389956"/>
            <a:ext cx="1471709" cy="1471709"/>
          </a:xfrm>
          <a:prstGeom prst="rect">
            <a:avLst/>
          </a:prstGeom>
        </p:spPr>
      </p:pic>
      <p:pic>
        <p:nvPicPr>
          <p:cNvPr id="6" name="Рисунок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3780" y="4183384"/>
            <a:ext cx="3535882" cy="1988934"/>
          </a:xfrm>
          <a:prstGeom prst="rect">
            <a:avLst/>
          </a:prstGeom>
        </p:spPr>
      </p:pic>
      <p:pic>
        <p:nvPicPr>
          <p:cNvPr id="12" name="Рисунок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97910" y="-10080"/>
            <a:ext cx="3279470" cy="1844702"/>
          </a:xfrm>
          <a:prstGeom prst="rect">
            <a:avLst/>
          </a:prstGeom>
        </p:spPr>
      </p:pic>
    </p:spTree>
    <p:extLst>
      <p:ext uri="{BB962C8B-B14F-4D97-AF65-F5344CB8AC3E}">
        <p14:creationId xmlns:p14="http://schemas.microsoft.com/office/powerpoint/2010/main" val="22622733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1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par>
                          <p:cTn id="31" fill="hold" nodeType="afterGroup">
                            <p:stCondLst>
                              <p:cond delay="2000"/>
                            </p:stCondLst>
                            <p:childTnLst>
                              <p:par>
                                <p:cTn id="32" presetID="42"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3000"/>
                            </p:stCondLst>
                            <p:childTnLst>
                              <p:par>
                                <p:cTn id="38" presetID="42"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2853" y="1825625"/>
            <a:ext cx="9199446" cy="4351338"/>
          </a:xfrm>
        </p:spPr>
      </p:pic>
      <p:pic>
        <p:nvPicPr>
          <p:cNvPr id="4" name="Объект 5"/>
          <p:cNvPicPr>
            <a:picLocks noChangeAspect="1"/>
          </p:cNvPicPr>
          <p:nvPr/>
        </p:nvPicPr>
        <p:blipFill>
          <a:blip r:embed="rId3">
            <a:extLst>
              <a:ext uri="{28A0092B-C50C-407E-A947-70E740481C1C}">
                <a14:useLocalDpi xmlns:a14="http://schemas.microsoft.com/office/drawing/2010/main" val="0"/>
              </a:ext>
            </a:extLst>
          </a:blip>
          <a:srcRect t="11750" b="12850"/>
          <a:stretch>
            <a:fillRect/>
          </a:stretch>
        </p:blipFill>
        <p:spPr>
          <a:xfrm>
            <a:off x="0" y="0"/>
            <a:ext cx="12192000" cy="6894576"/>
          </a:xfrm>
          <a:prstGeom prst="rect">
            <a:avLst/>
          </a:prstGeom>
        </p:spPr>
      </p:pic>
      <p:sp>
        <p:nvSpPr>
          <p:cNvPr id="8" name="Заголовок 1"/>
          <p:cNvSpPr txBox="1"/>
          <p:nvPr/>
        </p:nvSpPr>
        <p:spPr>
          <a:xfrm>
            <a:off x="993648" y="611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smtClean="0">
                <a:solidFill>
                  <a:schemeClr val="bg1"/>
                </a:solidFill>
              </a:rPr>
              <a:t>Мультимедийные материалы</a:t>
            </a:r>
            <a:endParaRPr lang="ru-RU" b="1">
              <a:solidFill>
                <a:schemeClr val="bg1"/>
              </a:solidFill>
            </a:endParaRPr>
          </a:p>
        </p:txBody>
      </p:sp>
      <p:sp>
        <p:nvSpPr>
          <p:cNvPr id="13" name="TextBox 12"/>
          <p:cNvSpPr txBox="1"/>
          <p:nvPr/>
        </p:nvSpPr>
        <p:spPr>
          <a:xfrm>
            <a:off x="532660" y="1612470"/>
            <a:ext cx="8744504" cy="2862322"/>
          </a:xfrm>
          <a:prstGeom prst="rect">
            <a:avLst/>
          </a:prstGeom>
          <a:solidFill>
            <a:srgbClr val="F6F6F6">
              <a:alpha val="63922"/>
            </a:srgbClr>
          </a:solidFill>
        </p:spPr>
        <p:txBody>
          <a:bodyPr wrap="square" rtlCol="0">
            <a:spAutoFit/>
          </a:bodyPr>
          <a:lstStyle/>
          <a:p>
            <a:r>
              <a:rPr lang="ru-RU" sz="2000">
                <a:latin typeface="+mj-lt"/>
              </a:rPr>
              <a:t>С помощью мультимедийных презентаций, видеоуроков и анимаций </a:t>
            </a:r>
            <a:r>
              <a:rPr lang="ru-RU" sz="2000" smtClean="0">
                <a:latin typeface="+mj-lt"/>
              </a:rPr>
              <a:t>ученики </a:t>
            </a:r>
            <a:r>
              <a:rPr lang="ru-RU" sz="2000">
                <a:latin typeface="+mj-lt"/>
              </a:rPr>
              <a:t>лучше понимаем грамматические конструкции, особенности произношения и контекст использования тех или иных слов. </a:t>
            </a:r>
            <a:endParaRPr lang="ru-RU" sz="2000" smtClean="0">
              <a:latin typeface="+mj-lt"/>
            </a:endParaRPr>
          </a:p>
          <a:p>
            <a:r>
              <a:rPr lang="ru-RU" sz="2000" smtClean="0">
                <a:latin typeface="+mj-lt"/>
              </a:rPr>
              <a:t>На </a:t>
            </a:r>
            <a:r>
              <a:rPr lang="ru-RU" sz="2000">
                <a:latin typeface="+mj-lt"/>
              </a:rPr>
              <a:t>уроках мы часто используем интерактивные доски, которые в совокупности с мультимедиа контентом позволяют более наглядно и доступно представлять учебный материал. К примеру, мы можем посмотреть фрагмент фильма или интервью на английском языке, а затем обсудить увиденное и услышанное, использовать интерактивные карты, чтобы прочитать знаки и вывески. Использование карт и </a:t>
            </a:r>
            <a:r>
              <a:rPr lang="en-US" sz="2000">
                <a:latin typeface="+mj-lt"/>
              </a:rPr>
              <a:t>Street View </a:t>
            </a:r>
            <a:r>
              <a:rPr lang="ru-RU" sz="2000">
                <a:latin typeface="+mj-lt"/>
              </a:rPr>
              <a:t>вызывает бурный интерес у школьников. </a:t>
            </a:r>
          </a:p>
        </p:txBody>
      </p:sp>
      <p:pic>
        <p:nvPicPr>
          <p:cNvPr id="14" name="Рисунок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963" y="4444482"/>
            <a:ext cx="4001698" cy="1240201"/>
          </a:xfrm>
          <a:prstGeom prst="rect">
            <a:avLst/>
          </a:prstGeom>
        </p:spPr>
      </p:pic>
      <p:pic>
        <p:nvPicPr>
          <p:cNvPr id="15" name="Рисунок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430" y="-103077"/>
            <a:ext cx="1914080" cy="1914080"/>
          </a:xfrm>
          <a:prstGeom prst="rect">
            <a:avLst/>
          </a:prstGeom>
        </p:spPr>
      </p:pic>
      <p:pic>
        <p:nvPicPr>
          <p:cNvPr id="18" name="InShot_20240915_125356244">
            <a:hlinkClick action="ppaction://media"/>
          </p:cNvPr>
          <p:cNvPicPr>
            <a:picLocks noChangeAspect="1"/>
          </p:cNvPicPr>
          <p:nvPr>
            <a:videoFile r:link="rId7"/>
            <p:extLst>
              <p:ext uri="{DAA4B4D4-6D71-4841-9C94-3DE7FCFB9230}">
                <p14:media xmlns:p14="http://schemas.microsoft.com/office/powerpoint/2010/main" r:embed="rId8"/>
              </p:ext>
            </p:extLst>
          </p:nvPr>
        </p:nvPicPr>
        <p:blipFill>
          <a:blip r:embed="rId6"/>
          <a:srcRect l="701" t="24466" b="27119"/>
          <a:stretch>
            <a:fillRect/>
          </a:stretch>
        </p:blipFill>
        <p:spPr>
          <a:xfrm>
            <a:off x="8460419" y="4609729"/>
            <a:ext cx="3369727" cy="2053685"/>
          </a:xfrm>
          <a:prstGeom prst="rect">
            <a:avLst/>
          </a:prstGeom>
        </p:spPr>
      </p:pic>
    </p:spTree>
    <p:extLst>
      <p:ext uri="{BB962C8B-B14F-4D97-AF65-F5344CB8AC3E}">
        <p14:creationId xmlns:p14="http://schemas.microsoft.com/office/powerpoint/2010/main" val="15383402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endCondLst>
                    <p:cond evt="onNext" delay="0">
                      <p:tgtEl>
                        <p:sldTgt/>
                      </p:tgtEl>
                    </p:cond>
                    <p:cond evt="onPrev">
                      <p:tgtEl>
                        <p:sldTgt/>
                      </p:tgtEl>
                    </p:cond>
                  </p:endCondLst>
                </p:cTn>
                <p:tgtEl>
                  <p:spTgt spid="18"/>
                </p:tgtEl>
              </p:cMediaNode>
            </p:video>
          </p:childTnLst>
        </p:cTn>
      </p:par>
    </p:tnLst>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4" name="Объект 5"/>
          <p:cNvPicPr>
            <a:picLocks noChangeAspect="1"/>
          </p:cNvPicPr>
          <p:nvPr>
            <p:custDataLst>
              <p:tags r:id="rId4"/>
            </p:custDataLst>
          </p:nvPr>
        </p:nvPicPr>
        <p:blipFill>
          <a:blip r:embed="rId3">
            <a:extLst>
              <a:ext uri="{28A0092B-C50C-407E-A947-70E740481C1C}">
                <a14:useLocalDpi xmlns:a14="http://schemas.microsoft.com/office/drawing/2010/main" val="0"/>
              </a:ext>
            </a:extLst>
          </a:blip>
          <a:srcRect t="11750" b="12850"/>
          <a:stretch>
            <a:fillRect/>
          </a:stretch>
        </p:blipFill>
        <p:spPr>
          <a:xfrm>
            <a:off x="0" y="0"/>
            <a:ext cx="12192000" cy="6894576"/>
          </a:xfrm>
          <a:prstGeom prst="rect">
            <a:avLst/>
          </a:prstGeom>
        </p:spPr>
      </p:pic>
      <p:sp>
        <p:nvSpPr>
          <p:cNvPr id="2" name="Заголовок 1"/>
          <p:cNvSpPr>
            <a:spLocks noGrp="1"/>
          </p:cNvSpPr>
          <p:nvPr>
            <p:ph type="title"/>
            <p:custDataLst>
              <p:tags r:id="rId5"/>
            </p:custDataLst>
          </p:nvPr>
        </p:nvSpPr>
        <p:spPr/>
        <p:txBody>
          <a:bodyPr>
            <a:normAutofit fontScale="90000"/>
          </a:bodyPr>
          <a:lstStyle/>
          <a:p>
            <a:pPr algn="ctr"/>
            <a:r>
              <a:rPr lang="ru-RU" b="1" smtClean="0">
                <a:solidFill>
                  <a:schemeClr val="bg1"/>
                </a:solidFill>
              </a:rPr>
              <a:t>Примеры </a:t>
            </a:r>
            <a:r>
              <a:rPr lang="ru-RU" b="1">
                <a:solidFill>
                  <a:schemeClr val="bg1"/>
                </a:solidFill>
              </a:rPr>
              <a:t>использования нейросетей в образовании</a:t>
            </a:r>
            <a:br>
              <a:rPr lang="ru-RU"/>
            </a:br>
            <a:endParaRPr lang="ru-RU" b="1">
              <a:solidFill>
                <a:schemeClr val="bg1"/>
              </a:solidFill>
            </a:endParaRPr>
          </a:p>
        </p:txBody>
      </p:sp>
      <p:sp>
        <p:nvSpPr>
          <p:cNvPr id="6" name="Объект 5"/>
          <p:cNvSpPr>
            <a:spLocks noGrp="1"/>
          </p:cNvSpPr>
          <p:nvPr>
            <p:ph idx="1"/>
            <p:custDataLst>
              <p:tags r:id="rId6"/>
            </p:custDataLst>
          </p:nvPr>
        </p:nvSpPr>
        <p:spPr>
          <a:xfrm>
            <a:off x="216023" y="1271618"/>
            <a:ext cx="11680055" cy="5586381"/>
          </a:xfrm>
          <a:solidFill>
            <a:srgbClr val="F6ECFA">
              <a:alpha val="83137"/>
            </a:srgbClr>
          </a:solidFill>
        </p:spPr>
        <p:txBody>
          <a:bodyPr>
            <a:noAutofit/>
          </a:bodyPr>
          <a:lstStyle/>
          <a:p>
            <a:pPr marL="0" indent="0">
              <a:buNone/>
            </a:pPr>
            <a:r>
              <a:rPr lang="ru-RU" sz="1600" b="1" err="1" smtClean="0">
                <a:latin typeface="+mj-lt"/>
              </a:rPr>
              <a:t>Нейросети </a:t>
            </a:r>
            <a:r>
              <a:rPr lang="ru-RU" sz="1600" b="1">
                <a:latin typeface="+mj-lt"/>
              </a:rPr>
              <a:t>помогают </a:t>
            </a:r>
            <a:r>
              <a:rPr lang="ru-RU" sz="1600" b="1" smtClean="0">
                <a:latin typeface="+mj-lt"/>
              </a:rPr>
              <a:t>мне </a:t>
            </a:r>
            <a:r>
              <a:rPr lang="ru-RU" sz="1600" b="1">
                <a:latin typeface="+mj-lt"/>
              </a:rPr>
              <a:t>находить учебный материал, придумывать темы для занятий и предоставляют ещё множество возможностей использования</a:t>
            </a:r>
            <a:r>
              <a:rPr lang="ru-RU" sz="1600" b="1" smtClean="0">
                <a:latin typeface="+mj-lt"/>
              </a:rPr>
              <a:t>.</a:t>
            </a:r>
            <a:endParaRPr lang="ru-RU" sz="1600" b="1">
              <a:latin typeface="+mj-lt"/>
            </a:endParaRPr>
          </a:p>
          <a:p>
            <a:pPr marL="0" indent="0">
              <a:buNone/>
            </a:pPr>
            <a:r>
              <a:rPr lang="ru-RU" sz="1400">
                <a:latin typeface="+mj-lt"/>
              </a:rPr>
              <a:t>1. Поддержка в учёбе</a:t>
            </a:r>
          </a:p>
          <a:p>
            <a:r>
              <a:rPr lang="ru-RU" sz="1400">
                <a:latin typeface="+mj-lt"/>
              </a:rPr>
              <a:t>Персонализация обучения. Искусственный интеллект создаёт образовательные программы, адаптированные под уровень знаний и потребности каждого ребёнка. Так материал лучше усваивается.</a:t>
            </a:r>
          </a:p>
          <a:p>
            <a:r>
              <a:rPr lang="ru-RU" sz="1400">
                <a:latin typeface="+mj-lt"/>
              </a:rPr>
              <a:t>Объяснения и подсказки. Помощник может написать дополнительные объяснения, если ребёнок сталкивается с трудностями в понимании материала, и давать подсказки при выполнении заданий.</a:t>
            </a:r>
          </a:p>
          <a:p>
            <a:r>
              <a:rPr lang="ru-RU" sz="1400">
                <a:latin typeface="+mj-lt"/>
              </a:rPr>
              <a:t>Организация времени. Искусственный интеллект может помочь ребёнку создать расписание учебных занятий, домашних заданий и других активностей</a:t>
            </a:r>
            <a:r>
              <a:rPr lang="ru-RU" sz="1400" smtClean="0">
                <a:latin typeface="+mj-lt"/>
              </a:rPr>
              <a:t>.</a:t>
            </a:r>
            <a:endParaRPr lang="ru-RU" sz="1400">
              <a:latin typeface="+mj-lt"/>
            </a:endParaRPr>
          </a:p>
          <a:p>
            <a:pPr marL="0" indent="0">
              <a:buNone/>
            </a:pPr>
            <a:r>
              <a:rPr lang="ru-RU" sz="1400">
                <a:latin typeface="+mj-lt"/>
              </a:rPr>
              <a:t>2. Развитие навыков</a:t>
            </a:r>
          </a:p>
          <a:p>
            <a:r>
              <a:rPr lang="ru-RU" sz="1400">
                <a:latin typeface="+mj-lt"/>
              </a:rPr>
              <a:t>Языковые навыки. Нейросеть помогает развивать навыки чтения, письма, говорения и слушания через интерактивные задания и диалоги.</a:t>
            </a:r>
          </a:p>
          <a:p>
            <a:r>
              <a:rPr lang="ru-RU" sz="1400" smtClean="0">
                <a:latin typeface="+mj-lt"/>
              </a:rPr>
              <a:t>Творческие </a:t>
            </a:r>
            <a:r>
              <a:rPr lang="ru-RU" sz="1400">
                <a:latin typeface="+mj-lt"/>
              </a:rPr>
              <a:t>навыки. Искусственный интеллект поддерживает интерес ребёнка к искусству, музыке и другим творческим сферам</a:t>
            </a:r>
            <a:r>
              <a:rPr lang="ru-RU" sz="1400" smtClean="0">
                <a:latin typeface="+mj-lt"/>
              </a:rPr>
              <a:t>.</a:t>
            </a:r>
            <a:endParaRPr lang="ru-RU" sz="1400">
              <a:latin typeface="+mj-lt"/>
            </a:endParaRPr>
          </a:p>
          <a:p>
            <a:pPr marL="0" indent="0">
              <a:buNone/>
            </a:pPr>
            <a:r>
              <a:rPr lang="ru-RU" sz="1400">
                <a:latin typeface="+mj-lt"/>
              </a:rPr>
              <a:t>3. Мотивация и интерес</a:t>
            </a:r>
          </a:p>
          <a:p>
            <a:r>
              <a:rPr lang="ru-RU" sz="1400">
                <a:latin typeface="+mj-lt"/>
              </a:rPr>
              <a:t>Игровой подход. Искусственный интеллект может использовать элементы игр для увлекательного и интересного обучения, что позволит поддерживать мотивацию ребёнка.</a:t>
            </a:r>
          </a:p>
          <a:p>
            <a:r>
              <a:rPr lang="ru-RU" sz="1400">
                <a:latin typeface="+mj-lt"/>
              </a:rPr>
              <a:t>Награды и достижения. Помощник может создать виртуальные награды и призы за достижения и прогресс в обучении</a:t>
            </a:r>
            <a:r>
              <a:rPr lang="ru-RU" sz="1400" smtClean="0">
                <a:latin typeface="+mj-lt"/>
              </a:rPr>
              <a:t>.</a:t>
            </a:r>
            <a:endParaRPr lang="ru-RU" sz="1400">
              <a:latin typeface="+mj-lt"/>
            </a:endParaRPr>
          </a:p>
          <a:p>
            <a:pPr marL="0" indent="0">
              <a:buNone/>
            </a:pPr>
            <a:r>
              <a:rPr lang="ru-RU" sz="1400">
                <a:latin typeface="+mj-lt"/>
              </a:rPr>
              <a:t>4. Социальная интеракция</a:t>
            </a:r>
          </a:p>
          <a:p>
            <a:r>
              <a:rPr lang="ru-RU" sz="1400">
                <a:latin typeface="+mj-lt"/>
              </a:rPr>
              <a:t>Диалог и общение. Нейросеть даёт возможность ребёнку практиковать диалоги на иностранном языке или обучаться </a:t>
            </a:r>
          </a:p>
          <a:p>
            <a:pPr marL="0" indent="0">
              <a:buNone/>
            </a:pPr>
            <a:r>
              <a:rPr lang="ru-RU" sz="1400" smtClean="0">
                <a:latin typeface="+mj-lt"/>
              </a:rPr>
              <a:t>основам </a:t>
            </a:r>
            <a:r>
              <a:rPr lang="ru-RU" sz="1400">
                <a:latin typeface="+mj-lt"/>
              </a:rPr>
              <a:t>вежливости и общения</a:t>
            </a:r>
            <a:r>
              <a:rPr lang="ru-RU" sz="1400" smtClean="0">
                <a:latin typeface="+mj-lt"/>
              </a:rPr>
              <a:t>.</a:t>
            </a:r>
            <a:endParaRPr lang="ru-RU" sz="1400">
              <a:latin typeface="+mj-lt"/>
            </a:endParaRPr>
          </a:p>
        </p:txBody>
      </p:sp>
      <p:pic>
        <p:nvPicPr>
          <p:cNvPr id="7" name="Рисунок 6"/>
          <p:cNvPicPr>
            <a:picLocks noChangeAspect="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8573610" y="2730439"/>
            <a:ext cx="3470429" cy="1952116"/>
          </a:xfrm>
          <a:prstGeom prst="rect">
            <a:avLst/>
          </a:prstGeom>
        </p:spPr>
      </p:pic>
      <p:pic>
        <p:nvPicPr>
          <p:cNvPr id="8" name="Рисунок 7"/>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4421079" y="3393864"/>
            <a:ext cx="3755255" cy="625265"/>
          </a:xfrm>
          <a:prstGeom prst="rect">
            <a:avLst/>
          </a:prstGeom>
        </p:spPr>
      </p:pic>
      <p:pic>
        <p:nvPicPr>
          <p:cNvPr id="9" name="Рисунок 8"/>
          <p:cNvPicPr>
            <a:picLocks noChangeAspect="1"/>
          </p:cNvPicPr>
          <p:nvPr>
            <p:custDataLst>
              <p:tags r:id="rId12"/>
            </p:custDataLst>
          </p:nvPr>
        </p:nvPicPr>
        <p:blipFill>
          <a:blip r:embed="rId11"/>
          <a:srcRect l="32917" t="21785" r="9248" b="10956"/>
          <a:stretch>
            <a:fillRect/>
          </a:stretch>
        </p:blipFill>
        <p:spPr>
          <a:xfrm>
            <a:off x="9681676" y="5312663"/>
            <a:ext cx="2362363" cy="1545336"/>
          </a:xfrm>
          <a:prstGeom prst="rect">
            <a:avLst/>
          </a:prstGeom>
        </p:spPr>
      </p:pic>
    </p:spTree>
    <p:extLst>
      <p:ext uri="{BB962C8B-B14F-4D97-AF65-F5344CB8AC3E}">
        <p14:creationId xmlns:p14="http://schemas.microsoft.com/office/powerpoint/2010/main" val="22935871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par>
                          <p:cTn id="11" fill="hold" nodeType="afterGroup">
                            <p:stCondLst>
                              <p:cond delay="500"/>
                            </p:stCondLst>
                            <p:childTnLst>
                              <p:par>
                                <p:cTn id="12" presetID="22" presetClass="entr" presetSubtype="4"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4" name="Объект 5"/>
          <p:cNvPicPr>
            <a:picLocks noChangeAspect="1"/>
          </p:cNvPicPr>
          <p:nvPr>
            <p:custDataLst>
              <p:tags r:id="rId4"/>
            </p:custDataLst>
          </p:nvPr>
        </p:nvPicPr>
        <p:blipFill>
          <a:blip r:embed="rId3">
            <a:extLst>
              <a:ext uri="{28A0092B-C50C-407E-A947-70E740481C1C}">
                <a14:useLocalDpi xmlns:a14="http://schemas.microsoft.com/office/drawing/2010/main" val="0"/>
              </a:ext>
            </a:extLst>
          </a:blip>
          <a:srcRect t="11750" b="12850"/>
          <a:stretch>
            <a:fillRect/>
          </a:stretch>
        </p:blipFill>
        <p:spPr>
          <a:xfrm>
            <a:off x="0" y="0"/>
            <a:ext cx="12192000" cy="6894576"/>
          </a:xfrm>
          <a:prstGeom prst="rect">
            <a:avLst/>
          </a:prstGeom>
        </p:spPr>
      </p:pic>
      <p:sp>
        <p:nvSpPr>
          <p:cNvPr id="2" name="Заголовок 1"/>
          <p:cNvSpPr>
            <a:spLocks noGrp="1"/>
          </p:cNvSpPr>
          <p:nvPr>
            <p:ph type="title"/>
            <p:custDataLst>
              <p:tags r:id="rId5"/>
            </p:custDataLst>
          </p:nvPr>
        </p:nvSpPr>
        <p:spPr/>
        <p:txBody>
          <a:bodyPr>
            <a:normAutofit fontScale="90000"/>
          </a:bodyPr>
          <a:lstStyle/>
          <a:p>
            <a:pPr algn="ctr"/>
            <a:r>
              <a:rPr lang="ru-RU" b="1" smtClean="0">
                <a:solidFill>
                  <a:schemeClr val="bg1"/>
                </a:solidFill>
              </a:rPr>
              <a:t>Примеры </a:t>
            </a:r>
            <a:r>
              <a:rPr lang="ru-RU" b="1">
                <a:solidFill>
                  <a:schemeClr val="bg1"/>
                </a:solidFill>
              </a:rPr>
              <a:t>использования нейросетей в образовании</a:t>
            </a:r>
            <a:br>
              <a:rPr lang="ru-RU"/>
            </a:br>
            <a:endParaRPr lang="ru-RU" b="1">
              <a:solidFill>
                <a:schemeClr val="bg1"/>
              </a:solidFill>
            </a:endParaRPr>
          </a:p>
        </p:txBody>
      </p:sp>
      <p:sp>
        <p:nvSpPr>
          <p:cNvPr id="6" name="Объект 5"/>
          <p:cNvSpPr>
            <a:spLocks noGrp="1"/>
          </p:cNvSpPr>
          <p:nvPr>
            <p:ph idx="1"/>
            <p:custDataLst>
              <p:tags r:id="rId6"/>
            </p:custDataLst>
          </p:nvPr>
        </p:nvSpPr>
        <p:spPr>
          <a:xfrm>
            <a:off x="216023" y="1271619"/>
            <a:ext cx="11975977" cy="3812446"/>
          </a:xfrm>
          <a:solidFill>
            <a:srgbClr val="F6ECFA">
              <a:alpha val="83137"/>
            </a:srgbClr>
          </a:solidFill>
        </p:spPr>
        <p:txBody>
          <a:bodyPr>
            <a:noAutofit/>
          </a:bodyPr>
          <a:lstStyle/>
          <a:p>
            <a:pPr marL="0" indent="0">
              <a:buNone/>
            </a:pPr>
            <a:r>
              <a:rPr lang="ru-RU" sz="1400" smtClean="0">
                <a:latin typeface="+mj-lt"/>
              </a:rPr>
              <a:t>4</a:t>
            </a:r>
            <a:r>
              <a:rPr lang="ru-RU" sz="1400">
                <a:latin typeface="+mj-lt"/>
              </a:rPr>
              <a:t>. Социальная интеракция</a:t>
            </a:r>
          </a:p>
          <a:p>
            <a:r>
              <a:rPr lang="ru-RU" sz="1400">
                <a:latin typeface="+mj-lt"/>
              </a:rPr>
              <a:t>Диалог и общение. Нейросеть даёт возможность ребёнку практиковать диалоги на иностранном языке или обучаться основам вежливости и общения.</a:t>
            </a:r>
          </a:p>
          <a:p>
            <a:r>
              <a:rPr lang="ru-RU" sz="1400">
                <a:latin typeface="+mj-lt"/>
              </a:rPr>
              <a:t>Развитие эмоционального интеллекта. С помощью ИИ ребёнок может узнавать и различать эмоции, что важно для социального взаимодействия.‍</a:t>
            </a:r>
          </a:p>
          <a:p>
            <a:pPr marL="0" indent="0">
              <a:buNone/>
            </a:pPr>
            <a:r>
              <a:rPr lang="ru-RU" sz="1400" smtClean="0">
                <a:latin typeface="+mj-lt"/>
              </a:rPr>
              <a:t>5. Обратная связь</a:t>
            </a:r>
          </a:p>
          <a:p>
            <a:r>
              <a:rPr lang="ru-RU" sz="1400" smtClean="0">
                <a:latin typeface="+mj-lt"/>
              </a:rPr>
              <a:t>Помощник </a:t>
            </a:r>
            <a:r>
              <a:rPr lang="ru-RU" sz="1400">
                <a:latin typeface="+mj-lt"/>
              </a:rPr>
              <a:t>на основе ИИ способен анализировать ответы ребёнка, детально выявлять и объяснять ошибки, что способствует более глубокому пониманию материала</a:t>
            </a:r>
            <a:r>
              <a:rPr lang="ru-RU" sz="1400" smtClean="0">
                <a:latin typeface="+mj-lt"/>
              </a:rPr>
              <a:t>.</a:t>
            </a:r>
          </a:p>
          <a:p>
            <a:pPr marL="0" indent="0">
              <a:buNone/>
            </a:pPr>
            <a:r>
              <a:rPr lang="ru-RU" sz="1400" smtClean="0">
                <a:latin typeface="+mj-lt"/>
              </a:rPr>
              <a:t>6</a:t>
            </a:r>
            <a:r>
              <a:rPr lang="ru-RU" sz="1400">
                <a:latin typeface="+mj-lt"/>
              </a:rPr>
              <a:t>. Обучение на примерах</a:t>
            </a:r>
          </a:p>
          <a:p>
            <a:r>
              <a:rPr lang="ru-RU" sz="1400" smtClean="0">
                <a:latin typeface="+mj-lt"/>
              </a:rPr>
              <a:t>Искусственный </a:t>
            </a:r>
            <a:r>
              <a:rPr lang="ru-RU" sz="1400">
                <a:latin typeface="+mj-lt"/>
              </a:rPr>
              <a:t>интеллект может служить примером для обучения этическим и </a:t>
            </a:r>
            <a:endParaRPr lang="ru-RU" sz="1400" smtClean="0">
              <a:latin typeface="+mj-lt"/>
            </a:endParaRPr>
          </a:p>
          <a:p>
            <a:pPr marL="0" indent="0">
              <a:buNone/>
            </a:pPr>
            <a:r>
              <a:rPr lang="ru-RU" sz="1400" smtClean="0">
                <a:latin typeface="+mj-lt"/>
              </a:rPr>
              <a:t>социальным нормам.‍</a:t>
            </a:r>
            <a:endParaRPr lang="ru-RU" sz="1400">
              <a:latin typeface="+mj-lt"/>
            </a:endParaRPr>
          </a:p>
          <a:p>
            <a:pPr marL="0" indent="0">
              <a:buNone/>
            </a:pPr>
            <a:r>
              <a:rPr lang="ru-RU" sz="1400">
                <a:latin typeface="+mj-lt"/>
              </a:rPr>
              <a:t>7. Развитие критического мышления</a:t>
            </a:r>
          </a:p>
          <a:p>
            <a:r>
              <a:rPr lang="ru-RU" sz="1400">
                <a:latin typeface="+mj-lt"/>
              </a:rPr>
              <a:t>Анализ и оценка. Нейросеть помогает ребёнку анализировать информацию, </a:t>
            </a:r>
            <a:endParaRPr lang="ru-RU" sz="1400" smtClean="0">
              <a:latin typeface="+mj-lt"/>
            </a:endParaRPr>
          </a:p>
          <a:p>
            <a:pPr marL="0" indent="0">
              <a:buNone/>
            </a:pPr>
            <a:r>
              <a:rPr lang="ru-RU" sz="1400" smtClean="0">
                <a:latin typeface="+mj-lt"/>
              </a:rPr>
              <a:t>проверять </a:t>
            </a:r>
            <a:r>
              <a:rPr lang="ru-RU" sz="1400">
                <a:latin typeface="+mj-lt"/>
              </a:rPr>
              <a:t>факты и развивать критическое мышление.</a:t>
            </a:r>
          </a:p>
          <a:p>
            <a:pPr marL="0" indent="0">
              <a:buNone/>
            </a:pPr>
            <a:endParaRPr lang="ru-RU" sz="1400"/>
          </a:p>
        </p:txBody>
      </p:sp>
      <p:pic>
        <p:nvPicPr>
          <p:cNvPr id="8" name="Picture 32" descr="Picture background"/>
          <p:cNvPicPr>
            <a:picLocks noChangeAspect="1" noChangeArrowheads="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bwMode="auto">
          <a:xfrm>
            <a:off x="5824798" y="2597182"/>
            <a:ext cx="6796657" cy="4565867"/>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custDataLst>
              <p:tags r:id="rId11"/>
            </p:custDataLst>
          </p:nvPr>
        </p:nvPicPr>
        <p:blipFill>
          <a:blip r:embed="rId9">
            <a:extLst>
              <a:ext uri="{BEBA8EAE-BF5A-486C-A8C5-ECC9F3942E4B}">
                <a14:imgProps xmlns:a14="http://schemas.microsoft.com/office/drawing/2010/main">
                  <a14:imgLayer r:embed="rId10">
                    <a14:imgEffect>
                      <a14:backgroundRemoval t="1667" b="96806" l="43672" r="97969">
                        <a14:foregroundMark x1="63125" y1="22639" x2="63125" y2="22639"/>
                        <a14:foregroundMark x1="71094" y1="26944" x2="73672" y2="37361"/>
                        <a14:foregroundMark x1="76328" y1="17778" x2="81250" y2="26944"/>
                        <a14:foregroundMark x1="63828" y1="19583" x2="62031" y2="28056"/>
                        <a14:foregroundMark x1="57813" y1="37778" x2="57266" y2="49583"/>
                        <a14:foregroundMark x1="63828" y1="61111" x2="63828" y2="65278"/>
                        <a14:foregroundMark x1="69297" y1="61806" x2="74922" y2="65000"/>
                        <a14:foregroundMark x1="71641" y1="69583" x2="71719" y2="72778"/>
                        <a14:foregroundMark x1="78359" y1="60556" x2="78672" y2="65000"/>
                        <a14:foregroundMark x1="84844" y1="49583" x2="85703" y2="55972"/>
                        <a14:foregroundMark x1="95469" y1="61528" x2="95469" y2="61528"/>
                        <a14:foregroundMark x1="95859" y1="58611" x2="95859" y2="58611"/>
                        <a14:foregroundMark x1="96172" y1="56111" x2="96172" y2="56111"/>
                        <a14:foregroundMark x1="96172" y1="55694" x2="95234" y2="62083"/>
                        <a14:foregroundMark x1="95234" y1="63056" x2="94141" y2="67361"/>
                        <a14:foregroundMark x1="94063" y1="67778" x2="93203" y2="71111"/>
                        <a14:foregroundMark x1="56250" y1="72639" x2="58516" y2="74722"/>
                        <a14:foregroundMark x1="93984" y1="68611" x2="94766" y2="65972"/>
                        <a14:foregroundMark x1="93828" y1="69444" x2="95156" y2="63333"/>
                        <a14:foregroundMark x1="95234" y1="63056" x2="95625" y2="58889"/>
                        <a14:foregroundMark x1="96016" y1="54444" x2="95547" y2="58611"/>
                      </a14:backgroundRemoval>
                    </a14:imgEffect>
                  </a14:imgLayer>
                </a14:imgProps>
              </a:ext>
              <a:ext uri="{28A0092B-C50C-407E-A947-70E740481C1C}">
                <a14:useLocalDpi xmlns:a14="http://schemas.microsoft.com/office/drawing/2010/main" val="0"/>
              </a:ext>
            </a:extLst>
          </a:blip>
          <a:srcRect l="43692"/>
          <a:stretch>
            <a:fillRect/>
          </a:stretch>
        </p:blipFill>
        <p:spPr>
          <a:xfrm>
            <a:off x="80768" y="4772921"/>
            <a:ext cx="2205646" cy="2203386"/>
          </a:xfrm>
          <a:prstGeom prst="rect">
            <a:avLst/>
          </a:prstGeom>
        </p:spPr>
      </p:pic>
      <p:sp>
        <p:nvSpPr>
          <p:cNvPr id="9" name="TextBox 8"/>
          <p:cNvSpPr txBox="1"/>
          <p:nvPr>
            <p:custDataLst>
              <p:tags r:id="rId12"/>
            </p:custDataLst>
          </p:nvPr>
        </p:nvSpPr>
        <p:spPr>
          <a:xfrm>
            <a:off x="2367182" y="5379325"/>
            <a:ext cx="3648456" cy="707886"/>
          </a:xfrm>
          <a:prstGeom prst="rect">
            <a:avLst/>
          </a:prstGeom>
          <a:solidFill>
            <a:srgbClr val="EDD9F5"/>
          </a:solidFill>
        </p:spPr>
        <p:txBody>
          <a:bodyPr wrap="square" rtlCol="0">
            <a:spAutoFit/>
          </a:bodyPr>
          <a:lstStyle/>
          <a:p>
            <a:pPr algn="ctr"/>
            <a:r>
              <a:rPr lang="ru-RU" sz="2000" smtClean="0">
                <a:latin typeface="Bahnschrift Condensed" panose="020b0502040204020203" pitchFamily="34" charset="0"/>
              </a:rPr>
              <a:t>Фрагмент урока в 11 классе с применением нейросети</a:t>
            </a:r>
            <a:r>
              <a:rPr lang="en-US" sz="2000" smtClean="0">
                <a:latin typeface="Bahnschrift Condensed" panose="020b0502040204020203" pitchFamily="34" charset="0"/>
              </a:rPr>
              <a:t> Leonardo</a:t>
            </a:r>
            <a:endParaRPr lang="ru-RU" sz="2000">
              <a:latin typeface="Bahnschrift Condensed" panose="020b0502040204020203" pitchFamily="34" charset="0"/>
            </a:endParaRPr>
          </a:p>
        </p:txBody>
      </p:sp>
      <p:pic>
        <p:nvPicPr>
          <p:cNvPr id="5" name="Новый проект">
            <a:hlinkClick action="ppaction://media"/>
          </p:cNvPr>
          <p:cNvPicPr>
            <a:picLocks noChangeAspect="1"/>
          </p:cNvPicPr>
          <p:nvPr>
            <a:videoFile r:link="rId15"/>
            <p:custDataLst>
              <p:tags r:id="rId14"/>
            </p:custDataLst>
            <p:extLst>
              <p:ext uri="{DAA4B4D4-6D71-4841-9C94-3DE7FCFB9230}">
                <p14:media xmlns:p14="http://schemas.microsoft.com/office/powerpoint/2010/main" r:embed="rId16">
                  <p14:trim st="6678"/>
                </p14:media>
              </p:ext>
            </p:extLst>
          </p:nvPr>
        </p:nvPicPr>
        <p:blipFill>
          <a:blip r:embed="rId13"/>
          <a:srcRect t="10530" b="10702"/>
          <a:stretch>
            <a:fillRect/>
          </a:stretch>
        </p:blipFill>
        <p:spPr>
          <a:xfrm>
            <a:off x="6536260" y="3431264"/>
            <a:ext cx="5545184" cy="3275860"/>
          </a:xfrm>
          <a:prstGeom prst="rect">
            <a:avLst/>
          </a:prstGeom>
        </p:spPr>
      </p:pic>
    </p:spTree>
    <p:extLst>
      <p:ext uri="{BB962C8B-B14F-4D97-AF65-F5344CB8AC3E}">
        <p14:creationId xmlns:p14="http://schemas.microsoft.com/office/powerpoint/2010/main" val="13267415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endCondLst>
                    <p:cond evt="onNext" delay="0">
                      <p:tgtEl>
                        <p:sldTgt/>
                      </p:tgtEl>
                    </p:cond>
                    <p:cond evt="onPrev">
                      <p:tgtEl>
                        <p:sldTgt/>
                      </p:tgtEl>
                    </p:cond>
                  </p:endCondLst>
                </p:cTn>
                <p:tgtEl>
                  <p:spTgt spid="5"/>
                </p:tgtEl>
              </p:cMediaNode>
            </p:video>
          </p:childTnLst>
        </p:cTn>
      </p:par>
    </p:tnLst>
    <p:bldLst>
      <p:bldP spid="9" grpId="0"/>
    </p:bldLst>
  </p:timing>
</p:sld>
</file>

<file path=ppt/tags/tag1.xml><?xml version="1.0" encoding="utf-8"?>
<p:tagLst xmlns:p="http://schemas.openxmlformats.org/presentationml/2006/main">
  <p:tag name="AS_UNIQUEID" val="1"/>
</p:tagLst>
</file>

<file path=ppt/tags/tag10.xml><?xml version="1.0" encoding="utf-8"?>
<p:tagLst xmlns:p="http://schemas.openxmlformats.org/presentationml/2006/main">
  <p:tag name="AS_UNIQUEID" val="10"/>
</p:tagLst>
</file>

<file path=ppt/tags/tag11.xml><?xml version="1.0" encoding="utf-8"?>
<p:tagLst xmlns:p="http://schemas.openxmlformats.org/presentationml/2006/main">
  <p:tag name="AS_UNIQUEID" val="11"/>
</p:tagLst>
</file>

<file path=ppt/tags/tag12.xml><?xml version="1.0" encoding="utf-8"?>
<p:tagLst xmlns:p="http://schemas.openxmlformats.org/presentationml/2006/main">
  <p:tag name="AS_UNIQUEID" val="12"/>
</p:tagLst>
</file>

<file path=ppt/tags/tag13.xml><?xml version="1.0" encoding="utf-8"?>
<p:tagLst xmlns:p="http://schemas.openxmlformats.org/presentationml/2006/main">
  <p:tag name="AS_UNIQUEID" val="13"/>
</p:tagLst>
</file>

<file path=ppt/tags/tag14.xml><?xml version="1.0" encoding="utf-8"?>
<p:tagLst xmlns:p="http://schemas.openxmlformats.org/presentationml/2006/main">
  <p:tag name="AS_UNIQUEID" val="14"/>
</p:tagLst>
</file>

<file path=ppt/tags/tag15.xml><?xml version="1.0" encoding="utf-8"?>
<p:tagLst xmlns:p="http://schemas.openxmlformats.org/presentationml/2006/main">
  <p:tag name="AS_UNIQUEID" val="15"/>
</p:tagLst>
</file>

<file path=ppt/tags/tag16.xml><?xml version="1.0" encoding="utf-8"?>
<p:tagLst xmlns:p="http://schemas.openxmlformats.org/presentationml/2006/main">
  <p:tag name="AS_UNIQUEID" val="16"/>
</p:tagLst>
</file>

<file path=ppt/tags/tag17.xml><?xml version="1.0" encoding="utf-8"?>
<p:tagLst xmlns:p="http://schemas.openxmlformats.org/presentationml/2006/main">
  <p:tag name="AS_UNIQUEID" val="17"/>
</p:tagLst>
</file>

<file path=ppt/tags/tag18.xml><?xml version="1.0" encoding="utf-8"?>
<p:tagLst xmlns:p="http://schemas.openxmlformats.org/presentationml/2006/main">
  <p:tag name="AS_UNIQUEID" val="18"/>
</p:tagLst>
</file>

<file path=ppt/tags/tag19.xml><?xml version="1.0" encoding="utf-8"?>
<p:tagLst xmlns:p="http://schemas.openxmlformats.org/presentationml/2006/main">
  <p:tag name="AS_UNIQUEID" val="19"/>
</p:tagLst>
</file>

<file path=ppt/tags/tag2.xml><?xml version="1.0" encoding="utf-8"?>
<p:tagLst xmlns:p="http://schemas.openxmlformats.org/presentationml/2006/main">
  <p:tag name="AS_UNIQUEID" val="2"/>
</p:tagLst>
</file>

<file path=ppt/tags/tag20.xml><?xml version="1.0" encoding="utf-8"?>
<p:tagLst xmlns:p="http://schemas.openxmlformats.org/presentationml/2006/main">
  <p:tag name="AS_UNIQUEID" val="20"/>
</p:tagLst>
</file>

<file path=ppt/tags/tag21.xml><?xml version="1.0" encoding="utf-8"?>
<p:tagLst xmlns:p="http://schemas.openxmlformats.org/presentationml/2006/main">
  <p:tag name="AS_UNIQUEID" val="21"/>
</p:tagLst>
</file>

<file path=ppt/tags/tag22.xml><?xml version="1.0" encoding="utf-8"?>
<p:tagLst xmlns:p="http://schemas.openxmlformats.org/presentationml/2006/main">
  <p:tag name="AS_UNIQUEID" val="22"/>
</p:tagLst>
</file>

<file path=ppt/tags/tag23.xml><?xml version="1.0" encoding="utf-8"?>
<p:tagLst xmlns:p="http://schemas.openxmlformats.org/presentationml/2006/main">
  <p:tag name="AS_UNIQUEID" val="23"/>
</p:tagLst>
</file>

<file path=ppt/tags/tag24.xml><?xml version="1.0" encoding="utf-8"?>
<p:tagLst xmlns:p="http://schemas.openxmlformats.org/presentationml/2006/main">
  <p:tag name="AS_UNIQUEID" val="24"/>
</p:tagLst>
</file>

<file path=ppt/tags/tag25.xml><?xml version="1.0" encoding="utf-8"?>
<p:tagLst xmlns:p="http://schemas.openxmlformats.org/presentationml/2006/main">
  <p:tag name="AS_UNIQUEID" val="25"/>
</p:tagLst>
</file>

<file path=ppt/tags/tag26.xml><?xml version="1.0" encoding="utf-8"?>
<p:tagLst xmlns:p="http://schemas.openxmlformats.org/presentationml/2006/main">
  <p:tag name="AS_UNIQUEID" val="26"/>
</p:tagLst>
</file>

<file path=ppt/tags/tag27.xml><?xml version="1.0" encoding="utf-8"?>
<p:tagLst xmlns:p="http://schemas.openxmlformats.org/presentationml/2006/main">
  <p:tag name="AS_UNIQUEID" val="27"/>
</p:tagLst>
</file>

<file path=ppt/tags/tag28.xml><?xml version="1.0" encoding="utf-8"?>
<p:tagLst xmlns:p="http://schemas.openxmlformats.org/presentationml/2006/main">
  <p:tag name="AS_UNIQUEID" val="28"/>
</p:tagLst>
</file>

<file path=ppt/tags/tag29.xml><?xml version="1.0" encoding="utf-8"?>
<p:tagLst xmlns:p="http://schemas.openxmlformats.org/presentationml/2006/main">
  <p:tag name="AS_UNIQUEID" val="29"/>
</p:tagLst>
</file>

<file path=ppt/tags/tag3.xml><?xml version="1.0" encoding="utf-8"?>
<p:tagLst xmlns:p="http://schemas.openxmlformats.org/presentationml/2006/main">
  <p:tag name="AS_UNIQUEID" val="3"/>
</p:tagLst>
</file>

<file path=ppt/tags/tag30.xml><?xml version="1.0" encoding="utf-8"?>
<p:tagLst xmlns:p="http://schemas.openxmlformats.org/presentationml/2006/main">
  <p:tag name="AS_UNIQUEID" val="30"/>
</p:tagLst>
</file>

<file path=ppt/tags/tag31.xml><?xml version="1.0" encoding="utf-8"?>
<p:tagLst xmlns:p="http://schemas.openxmlformats.org/presentationml/2006/main">
  <p:tag name="AS_UNIQUEID" val="31"/>
</p:tagLst>
</file>

<file path=ppt/tags/tag32.xml><?xml version="1.0" encoding="utf-8"?>
<p:tagLst xmlns:p="http://schemas.openxmlformats.org/presentationml/2006/main">
  <p:tag name="AS_UNIQUEID" val="32"/>
</p:tagLst>
</file>

<file path=ppt/tags/tag33.xml><?xml version="1.0" encoding="utf-8"?>
<p:tagLst xmlns:p="http://schemas.openxmlformats.org/presentationml/2006/main">
  <p:tag name="AS_UNIQUEID" val="33"/>
</p:tagLst>
</file>

<file path=ppt/tags/tag34.xml><?xml version="1.0" encoding="utf-8"?>
<p:tagLst xmlns:p="http://schemas.openxmlformats.org/presentationml/2006/main">
  <p:tag name="AS_UNIQUEID" val="34"/>
</p:tagLst>
</file>

<file path=ppt/tags/tag35.xml><?xml version="1.0" encoding="utf-8"?>
<p:tagLst xmlns:p="http://schemas.openxmlformats.org/presentationml/2006/main">
  <p:tag name="AS_UNIQUEID" val="35"/>
</p:tagLst>
</file>

<file path=ppt/tags/tag36.xml><?xml version="1.0" encoding="utf-8"?>
<p:tagLst xmlns:p="http://schemas.openxmlformats.org/presentationml/2006/main">
  <p:tag name="AS_UNIQUEID" val="36"/>
</p:tagLst>
</file>

<file path=ppt/tags/tag37.xml><?xml version="1.0" encoding="utf-8"?>
<p:tagLst xmlns:p="http://schemas.openxmlformats.org/presentationml/2006/main">
  <p:tag name="AS_UNIQUEID" val="37"/>
</p:tagLst>
</file>

<file path=ppt/tags/tag38.xml><?xml version="1.0" encoding="utf-8"?>
<p:tagLst xmlns:p="http://schemas.openxmlformats.org/presentationml/2006/main">
  <p:tag name="AS_UNIQUEID" val="38"/>
</p:tagLst>
</file>

<file path=ppt/tags/tag39.xml><?xml version="1.0" encoding="utf-8"?>
<p:tagLst xmlns:p="http://schemas.openxmlformats.org/presentationml/2006/main">
  <p:tag name="AS_UNIQUEID" val="39"/>
</p:tagLst>
</file>

<file path=ppt/tags/tag4.xml><?xml version="1.0" encoding="utf-8"?>
<p:tagLst xmlns:p="http://schemas.openxmlformats.org/presentationml/2006/main">
  <p:tag name="AS_UNIQUEID" val="4"/>
</p:tagLst>
</file>

<file path=ppt/tags/tag40.xml><?xml version="1.0" encoding="utf-8"?>
<p:tagLst xmlns:p="http://schemas.openxmlformats.org/presentationml/2006/main">
  <p:tag name="AS_UNIQUEID" val="40"/>
</p:tagLst>
</file>

<file path=ppt/tags/tag41.xml><?xml version="1.0" encoding="utf-8"?>
<p:tagLst xmlns:p="http://schemas.openxmlformats.org/presentationml/2006/main">
  <p:tag name="AS_UNIQUEID" val="41"/>
</p:tagLst>
</file>

<file path=ppt/tags/tag42.xml><?xml version="1.0" encoding="utf-8"?>
<p:tagLst xmlns:p="http://schemas.openxmlformats.org/presentationml/2006/main">
  <p:tag name="AS_UNIQUEID" val="42"/>
</p:tagLst>
</file>

<file path=ppt/tags/tag43.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ags/tag5.xml><?xml version="1.0" encoding="utf-8"?>
<p:tagLst xmlns:p="http://schemas.openxmlformats.org/presentationml/2006/main">
  <p:tag name="AS_UNIQUEID" val="5"/>
</p:tagLst>
</file>

<file path=ppt/tags/tag6.xml><?xml version="1.0" encoding="utf-8"?>
<p:tagLst xmlns:p="http://schemas.openxmlformats.org/presentationml/2006/main">
  <p:tag name="AS_UNIQUEID" val="6"/>
</p:tagLst>
</file>

<file path=ppt/tags/tag7.xml><?xml version="1.0" encoding="utf-8"?>
<p:tagLst xmlns:p="http://schemas.openxmlformats.org/presentationml/2006/main">
  <p:tag name="AS_UNIQUEID" val="7"/>
</p:tagLst>
</file>

<file path=ppt/tags/tag8.xml><?xml version="1.0" encoding="utf-8"?>
<p:tagLst xmlns:p="http://schemas.openxmlformats.org/presentationml/2006/main">
  <p:tag name="AS_UNIQUEID" val="8"/>
</p:tagLst>
</file>

<file path=ppt/tags/tag9.xml><?xml version="1.0" encoding="utf-8"?>
<p:tagLst xmlns:p="http://schemas.openxmlformats.org/presentationml/2006/main">
  <p:tag name="AS_UNIQUEID" val="9"/>
</p:tagLst>
</file>

<file path=ppt/theme/theme1.xml><?xml version="1.0" encoding="utf-8"?>
<a:theme xmlns:r="http://schemas.openxmlformats.org/officeDocument/2006/relationships"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Широкоэкранный</PresentationFormat>
  <Paragraphs>76</Paragraphs>
  <Slides>12</Slides>
  <Notes>0</Notes>
  <TotalTime>386</TotalTime>
  <HiddenSlides>0</HiddenSlides>
  <MMClips>3</MMClips>
  <ScaleCrop>0</ScaleCrop>
  <HeadingPairs>
    <vt:vector baseType="variant" size="6">
      <vt:variant>
        <vt:lpstr>Fonts used</vt:lpstr>
      </vt:variant>
      <vt:variant>
        <vt:i4>5</vt:i4>
      </vt:variant>
      <vt:variant>
        <vt:lpstr>Theme</vt:lpstr>
      </vt:variant>
      <vt:variant>
        <vt:i4>1</vt:i4>
      </vt:variant>
      <vt:variant>
        <vt:lpstr>Slide Titles</vt:lpstr>
      </vt:variant>
      <vt:variant>
        <vt:i4>12</vt:i4>
      </vt:variant>
    </vt:vector>
  </HeadingPairs>
  <TitlesOfParts>
    <vt:vector baseType="lpstr" size="18">
      <vt:lpstr>Arial</vt:lpstr>
      <vt:lpstr>Calibri Light</vt:lpstr>
      <vt:lpstr>Calibri</vt:lpstr>
      <vt:lpstr>Bahnschrift Condensed</vt:lpstr>
      <vt:lpstr>Wingdings</vt:lpstr>
      <vt:lpstr>Тема Office</vt:lpstr>
      <vt:lpstr>Конкурс образовательных практик в сфере цифровой трансформации образования «Цифровая волна – 2024»Спецноминация «Применение искусственного интеллекта в образовательной деятельности»«Применение ИИ в образовательной деятельности на уроках английского языка»</vt:lpstr>
      <vt:lpstr>Цель работыИзучить использования систем ИИ в образовательном процессе и их практическое применение на уроках, показать необходимость и пользу использования технологий нейронных сетей и искусственного интеллекта в образовании. </vt:lpstr>
      <vt:lpstr>Образовательные платформы</vt:lpstr>
      <vt:lpstr>Образовательные платформы</vt:lpstr>
      <vt:lpstr>PowerPoint Presentation</vt:lpstr>
      <vt:lpstr>Интерактивные приложения</vt:lpstr>
      <vt:lpstr>PowerPoint Presentation</vt:lpstr>
      <vt:lpstr>Примеры использования нейросетей в образовании</vt:lpstr>
      <vt:lpstr>Примеры использования нейросетей в образовании</vt:lpstr>
      <vt:lpstr>Примеры использования нейросетей в образовании</vt:lpstr>
      <vt:lpstr>Анализ и практическая значимость достигнутых результатов </vt:lpstr>
      <vt:lpstr>ЗаключениеОтмечу, что информационные технологии на уроках английского языка играют важную роль в образовательном процессе. Они делают изучение языка не только более доступным и эффективным, но и мотивируют нас учиться. Благодаря им, мы можем погружаться в языковую среду, изучать культуру англоговорящих стран и осваивать язык через увлекательные и интерактивные формы работы. В нашей школе, внедрение информационных технологий доказало свою эффективность, и стало неотъемлемой частью современного образовательного процесса.ВыводТаким образом, цифровые помощники значительно расширяют возможности педагогов и воспитателей, делая образовательный процесс более гибким, интерактивным и доступным. Технологические инструменты помогают не только упростить организацию учебного процесса, но и повысить качество образования, адаптируя его к современным требованиям и интересам учащихся.</vt:lpstr>
    </vt:vector>
  </TitlesOfParts>
  <LinksUpToDate>0</LinksUpToDate>
  <SharedDoc>0</SharedDoc>
  <HyperlinksChanged>0</HyperlinksChanged>
  <Application>Aspose.Slides for .NET</Application>
  <AppVersion>19.1200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Титул</dc:title>
  <dc:creator>admin</dc:creator>
  <cp:lastModifiedBy>admin</cp:lastModifiedBy>
  <cp:revision>35</cp:revision>
  <dcterms:created xsi:type="dcterms:W3CDTF">2024-09-15T07:24:57Z</dcterms:created>
  <dcterms:modified xsi:type="dcterms:W3CDTF">2024-10-29T16:42:58Z</dcterms:modified>
</cp:coreProperties>
</file>